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Montserrat Bold" pitchFamily="2" charset="0"/>
      <p:regular r:id="rId22"/>
      <p:bold r:id="rId23"/>
    </p:embeddedFont>
    <p:embeddedFont>
      <p:font typeface="Montserrat Classic" pitchFamily="2" charset="0"/>
      <p:regular r:id="rId24"/>
    </p:embeddedFont>
    <p:embeddedFont>
      <p:font typeface="Montserrat Classic Bold" pitchFamily="2" charset="0"/>
      <p:regular r:id="rId25"/>
      <p:bold r:id="rId26"/>
    </p:embeddedFont>
    <p:embeddedFont>
      <p:font typeface="Montserrat Heavy" pitchFamily="2" charset="0"/>
      <p:regular r:id="rId27"/>
      <p:bold r:id="rId28"/>
    </p:embeddedFont>
    <p:embeddedFont>
      <p:font typeface="Montserrat Ultra-Bold"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21" autoAdjust="0"/>
  </p:normalViewPr>
  <p:slideViewPr>
    <p:cSldViewPr>
      <p:cViewPr varScale="1">
        <p:scale>
          <a:sx n="79" d="100"/>
          <a:sy n="79" d="100"/>
        </p:scale>
        <p:origin x="60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0790" y="0"/>
            <a:ext cx="212090" cy="5143500"/>
            <a:chOff x="0" y="0"/>
            <a:chExt cx="55859" cy="1354667"/>
          </a:xfrm>
        </p:grpSpPr>
        <p:sp>
          <p:nvSpPr>
            <p:cNvPr id="3" name="Freeform 3"/>
            <p:cNvSpPr/>
            <p:nvPr/>
          </p:nvSpPr>
          <p:spPr>
            <a:xfrm>
              <a:off x="0" y="0"/>
              <a:ext cx="55859" cy="1354667"/>
            </a:xfrm>
            <a:custGeom>
              <a:avLst/>
              <a:gdLst/>
              <a:ahLst/>
              <a:cxnLst/>
              <a:rect l="l" t="t" r="r" b="b"/>
              <a:pathLst>
                <a:path w="55859" h="1354667">
                  <a:moveTo>
                    <a:pt x="0" y="0"/>
                  </a:moveTo>
                  <a:lnTo>
                    <a:pt x="55859" y="0"/>
                  </a:lnTo>
                  <a:lnTo>
                    <a:pt x="55859" y="1354667"/>
                  </a:lnTo>
                  <a:lnTo>
                    <a:pt x="0" y="1354667"/>
                  </a:lnTo>
                  <a:close/>
                </a:path>
              </a:pathLst>
            </a:custGeom>
            <a:solidFill>
              <a:srgbClr val="F9B314"/>
            </a:solidFill>
          </p:spPr>
          <p:txBody>
            <a:bodyPr/>
            <a:lstStyle/>
            <a:p>
              <a:endParaRPr lang="tr-TR"/>
            </a:p>
          </p:txBody>
        </p:sp>
        <p:sp>
          <p:nvSpPr>
            <p:cNvPr id="4" name="TextBox 4"/>
            <p:cNvSpPr txBox="1"/>
            <p:nvPr/>
          </p:nvSpPr>
          <p:spPr>
            <a:xfrm>
              <a:off x="0" y="-38100"/>
              <a:ext cx="55859" cy="13927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829775" y="4125028"/>
            <a:ext cx="13681232" cy="857200"/>
          </a:xfrm>
          <a:prstGeom prst="rect">
            <a:avLst/>
          </a:prstGeom>
        </p:spPr>
        <p:txBody>
          <a:bodyPr lIns="0" tIns="0" rIns="0" bIns="0" rtlCol="0" anchor="t">
            <a:spAutoFit/>
          </a:bodyPr>
          <a:lstStyle/>
          <a:p>
            <a:pPr>
              <a:lnSpc>
                <a:spcPts val="6600"/>
              </a:lnSpc>
            </a:pPr>
            <a:r>
              <a:rPr lang="en-US" sz="6000">
                <a:solidFill>
                  <a:srgbClr val="1211CA"/>
                </a:solidFill>
                <a:latin typeface="Montserrat Ultra-Bold"/>
              </a:rPr>
              <a:t>Product Management Bootcamp </a:t>
            </a:r>
          </a:p>
        </p:txBody>
      </p:sp>
      <p:sp>
        <p:nvSpPr>
          <p:cNvPr id="6" name="TextBox 6"/>
          <p:cNvSpPr txBox="1"/>
          <p:nvPr/>
        </p:nvSpPr>
        <p:spPr>
          <a:xfrm>
            <a:off x="2829775" y="5238750"/>
            <a:ext cx="9926839" cy="1360170"/>
          </a:xfrm>
          <a:prstGeom prst="rect">
            <a:avLst/>
          </a:prstGeom>
        </p:spPr>
        <p:txBody>
          <a:bodyPr lIns="0" tIns="0" rIns="0" bIns="0" rtlCol="0" anchor="t">
            <a:spAutoFit/>
          </a:bodyPr>
          <a:lstStyle/>
          <a:p>
            <a:pPr>
              <a:lnSpc>
                <a:spcPts val="10560"/>
              </a:lnSpc>
            </a:pPr>
            <a:r>
              <a:rPr lang="en-US" sz="9600">
                <a:solidFill>
                  <a:srgbClr val="F9B314"/>
                </a:solidFill>
                <a:latin typeface="Montserrat Ultra-Bold"/>
              </a:rPr>
              <a:t>FINAL PROJESI</a:t>
            </a:r>
          </a:p>
        </p:txBody>
      </p:sp>
      <p:grpSp>
        <p:nvGrpSpPr>
          <p:cNvPr id="7" name="Group 7"/>
          <p:cNvGrpSpPr/>
          <p:nvPr/>
        </p:nvGrpSpPr>
        <p:grpSpPr>
          <a:xfrm>
            <a:off x="9264223" y="1556075"/>
            <a:ext cx="7995077" cy="86843"/>
            <a:chOff x="0" y="0"/>
            <a:chExt cx="2105699" cy="22872"/>
          </a:xfrm>
        </p:grpSpPr>
        <p:sp>
          <p:nvSpPr>
            <p:cNvPr id="8" name="Freeform 8"/>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9" name="TextBox 9"/>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9144000" y="981075"/>
            <a:ext cx="8115300" cy="405699"/>
          </a:xfrm>
          <a:prstGeom prst="rect">
            <a:avLst/>
          </a:prstGeom>
        </p:spPr>
        <p:txBody>
          <a:bodyPr lIns="0" tIns="0" rIns="0" bIns="0" rtlCol="0" anchor="t">
            <a:spAutoFit/>
          </a:bodyPr>
          <a:lstStyle/>
          <a:p>
            <a:pPr algn="r">
              <a:lnSpc>
                <a:spcPts val="3359"/>
              </a:lnSpc>
            </a:pPr>
            <a:r>
              <a:rPr lang="en-US" sz="2400">
                <a:solidFill>
                  <a:srgbClr val="101010"/>
                </a:solidFill>
                <a:latin typeface="Montserrat Classic Bold"/>
              </a:rPr>
              <a:t>Patika.dev&amp;Timus Product Management Bootcamp</a:t>
            </a:r>
          </a:p>
        </p:txBody>
      </p:sp>
      <p:sp>
        <p:nvSpPr>
          <p:cNvPr id="11" name="TextBox 11"/>
          <p:cNvSpPr txBox="1"/>
          <p:nvPr/>
        </p:nvSpPr>
        <p:spPr>
          <a:xfrm>
            <a:off x="2829775" y="7887195"/>
            <a:ext cx="4360907" cy="412734"/>
          </a:xfrm>
          <a:prstGeom prst="rect">
            <a:avLst/>
          </a:prstGeom>
        </p:spPr>
        <p:txBody>
          <a:bodyPr lIns="0" tIns="0" rIns="0" bIns="0" rtlCol="0" anchor="t">
            <a:spAutoFit/>
          </a:bodyPr>
          <a:lstStyle/>
          <a:p>
            <a:pPr>
              <a:lnSpc>
                <a:spcPts val="3499"/>
              </a:lnSpc>
            </a:pPr>
            <a:r>
              <a:rPr lang="en-US" sz="2499">
                <a:solidFill>
                  <a:srgbClr val="101010"/>
                </a:solidFill>
                <a:latin typeface="Montserrat Bold"/>
              </a:rPr>
              <a:t>Hilal Fatmagül Nişanci</a:t>
            </a:r>
          </a:p>
        </p:txBody>
      </p:sp>
      <p:sp>
        <p:nvSpPr>
          <p:cNvPr id="12" name="TextBox 12"/>
          <p:cNvSpPr txBox="1"/>
          <p:nvPr/>
        </p:nvSpPr>
        <p:spPr>
          <a:xfrm>
            <a:off x="2829775" y="7334811"/>
            <a:ext cx="2180454" cy="428559"/>
          </a:xfrm>
          <a:prstGeom prst="rect">
            <a:avLst/>
          </a:prstGeom>
        </p:spPr>
        <p:txBody>
          <a:bodyPr lIns="0" tIns="0" rIns="0" bIns="0" rtlCol="0" anchor="t">
            <a:spAutoFit/>
          </a:bodyPr>
          <a:lstStyle/>
          <a:p>
            <a:pPr>
              <a:lnSpc>
                <a:spcPts val="3300"/>
              </a:lnSpc>
            </a:pPr>
            <a:r>
              <a:rPr lang="en-US" sz="3000">
                <a:solidFill>
                  <a:srgbClr val="1211CA"/>
                </a:solidFill>
                <a:latin typeface="Montserrat Ultra-Bold"/>
              </a:rPr>
              <a:t>Hazırlayan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00955" y="1967118"/>
            <a:ext cx="2758345" cy="245871"/>
            <a:chOff x="0" y="0"/>
            <a:chExt cx="726478" cy="64756"/>
          </a:xfrm>
        </p:grpSpPr>
        <p:sp>
          <p:nvSpPr>
            <p:cNvPr id="3" name="Freeform 3"/>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4" name="TextBox 4"/>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556075"/>
            <a:ext cx="7995077" cy="86843"/>
            <a:chOff x="0" y="0"/>
            <a:chExt cx="2105699" cy="22872"/>
          </a:xfrm>
        </p:grpSpPr>
        <p:sp>
          <p:nvSpPr>
            <p:cNvPr id="6" name="Freeform 6"/>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7" name="TextBox 7"/>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28700" y="2536839"/>
            <a:ext cx="4644038" cy="6558217"/>
          </a:xfrm>
          <a:custGeom>
            <a:avLst/>
            <a:gdLst/>
            <a:ahLst/>
            <a:cxnLst/>
            <a:rect l="l" t="t" r="r" b="b"/>
            <a:pathLst>
              <a:path w="4644038" h="6558217">
                <a:moveTo>
                  <a:pt x="0" y="0"/>
                </a:moveTo>
                <a:lnTo>
                  <a:pt x="4644038" y="0"/>
                </a:lnTo>
                <a:lnTo>
                  <a:pt x="4644038" y="6558218"/>
                </a:lnTo>
                <a:lnTo>
                  <a:pt x="0" y="6558218"/>
                </a:lnTo>
                <a:lnTo>
                  <a:pt x="0" y="0"/>
                </a:lnTo>
                <a:close/>
              </a:path>
            </a:pathLst>
          </a:custGeom>
          <a:blipFill>
            <a:blip r:embed="rId2"/>
            <a:stretch>
              <a:fillRect/>
            </a:stretch>
          </a:blipFill>
        </p:spPr>
        <p:txBody>
          <a:bodyPr/>
          <a:lstStyle/>
          <a:p>
            <a:endParaRPr lang="tr-TR"/>
          </a:p>
        </p:txBody>
      </p:sp>
      <p:sp>
        <p:nvSpPr>
          <p:cNvPr id="9" name="TextBox 9"/>
          <p:cNvSpPr txBox="1"/>
          <p:nvPr/>
        </p:nvSpPr>
        <p:spPr>
          <a:xfrm>
            <a:off x="14275692" y="484358"/>
            <a:ext cx="2983608" cy="1261044"/>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Solution</a:t>
            </a:r>
          </a:p>
          <a:p>
            <a:pPr algn="r">
              <a:lnSpc>
                <a:spcPts val="5040"/>
              </a:lnSpc>
            </a:pPr>
            <a:r>
              <a:rPr lang="en-US" sz="3600">
                <a:solidFill>
                  <a:srgbClr val="101010"/>
                </a:solidFill>
                <a:latin typeface="Montserrat Classic Bold"/>
              </a:rPr>
              <a:t>Sketchings 1</a:t>
            </a:r>
          </a:p>
        </p:txBody>
      </p:sp>
      <p:sp>
        <p:nvSpPr>
          <p:cNvPr id="10" name="TextBox 10"/>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11" name="TextBox 11"/>
          <p:cNvSpPr txBox="1"/>
          <p:nvPr/>
        </p:nvSpPr>
        <p:spPr>
          <a:xfrm>
            <a:off x="1028700" y="1924550"/>
            <a:ext cx="3222790" cy="386709"/>
          </a:xfrm>
          <a:prstGeom prst="rect">
            <a:avLst/>
          </a:prstGeom>
        </p:spPr>
        <p:txBody>
          <a:bodyPr lIns="0" tIns="0" rIns="0" bIns="0" rtlCol="0" anchor="t">
            <a:spAutoFit/>
          </a:bodyPr>
          <a:lstStyle/>
          <a:p>
            <a:pPr>
              <a:lnSpc>
                <a:spcPts val="3359"/>
              </a:lnSpc>
              <a:spcBef>
                <a:spcPct val="0"/>
              </a:spcBef>
            </a:pPr>
            <a:r>
              <a:rPr lang="en-US" sz="2400" dirty="0" err="1">
                <a:solidFill>
                  <a:srgbClr val="1211CA"/>
                </a:solidFill>
                <a:latin typeface="Montserrat Classic Bold"/>
              </a:rPr>
              <a:t>Rastgele</a:t>
            </a:r>
            <a:r>
              <a:rPr lang="en-US" sz="2400" dirty="0">
                <a:solidFill>
                  <a:srgbClr val="1211CA"/>
                </a:solidFill>
                <a:latin typeface="Montserrat Classic Bold"/>
              </a:rPr>
              <a:t> </a:t>
            </a:r>
            <a:r>
              <a:rPr lang="en-US" sz="2400" dirty="0" err="1">
                <a:solidFill>
                  <a:srgbClr val="1211CA"/>
                </a:solidFill>
                <a:latin typeface="Montserrat Classic Bold"/>
              </a:rPr>
              <a:t>Seçenekler</a:t>
            </a:r>
            <a:r>
              <a:rPr lang="en-US" sz="2400" dirty="0">
                <a:solidFill>
                  <a:srgbClr val="1211CA"/>
                </a:solidFill>
                <a:latin typeface="Montserrat Classic Bold"/>
              </a:rPr>
              <a:t> </a:t>
            </a:r>
          </a:p>
        </p:txBody>
      </p:sp>
      <p:sp>
        <p:nvSpPr>
          <p:cNvPr id="12" name="Freeform 12"/>
          <p:cNvSpPr/>
          <p:nvPr/>
        </p:nvSpPr>
        <p:spPr>
          <a:xfrm>
            <a:off x="7066273" y="2536839"/>
            <a:ext cx="10193027" cy="5096514"/>
          </a:xfrm>
          <a:custGeom>
            <a:avLst/>
            <a:gdLst/>
            <a:ahLst/>
            <a:cxnLst/>
            <a:rect l="l" t="t" r="r" b="b"/>
            <a:pathLst>
              <a:path w="10193027" h="5096514">
                <a:moveTo>
                  <a:pt x="0" y="0"/>
                </a:moveTo>
                <a:lnTo>
                  <a:pt x="10193027" y="0"/>
                </a:lnTo>
                <a:lnTo>
                  <a:pt x="10193027" y="5096514"/>
                </a:lnTo>
                <a:lnTo>
                  <a:pt x="0" y="5096514"/>
                </a:lnTo>
                <a:lnTo>
                  <a:pt x="0" y="0"/>
                </a:lnTo>
                <a:close/>
              </a:path>
            </a:pathLst>
          </a:custGeom>
          <a:blipFill>
            <a:blip r:embed="rId3"/>
            <a:stretch>
              <a:fillRect l="-873" t="-1093" r="-702" b="-2204"/>
            </a:stretch>
          </a:blipFill>
        </p:spPr>
        <p:txBody>
          <a:bodyPr/>
          <a:lstStyle/>
          <a:p>
            <a:endParaRPr lang="tr-TR"/>
          </a:p>
        </p:txBody>
      </p:sp>
      <p:sp>
        <p:nvSpPr>
          <p:cNvPr id="13" name="TextBox 13"/>
          <p:cNvSpPr txBox="1"/>
          <p:nvPr/>
        </p:nvSpPr>
        <p:spPr>
          <a:xfrm>
            <a:off x="7066273" y="7928628"/>
            <a:ext cx="10193027" cy="1166429"/>
          </a:xfrm>
          <a:prstGeom prst="rect">
            <a:avLst/>
          </a:prstGeom>
        </p:spPr>
        <p:txBody>
          <a:bodyPr lIns="0" tIns="0" rIns="0" bIns="0" rtlCol="0" anchor="t">
            <a:spAutoFit/>
          </a:bodyPr>
          <a:lstStyle/>
          <a:p>
            <a:pPr algn="just">
              <a:lnSpc>
                <a:spcPts val="2380"/>
              </a:lnSpc>
            </a:pPr>
            <a:r>
              <a:rPr lang="en-US" sz="1700">
                <a:solidFill>
                  <a:srgbClr val="1211CA"/>
                </a:solidFill>
                <a:latin typeface="Montserrat Classic Bold"/>
              </a:rPr>
              <a:t>Hipotez:</a:t>
            </a:r>
            <a:r>
              <a:rPr lang="en-US" sz="1700">
                <a:solidFill>
                  <a:srgbClr val="1211CA"/>
                </a:solidFill>
                <a:latin typeface="Montserrat Classic"/>
              </a:rPr>
              <a:t> </a:t>
            </a:r>
            <a:r>
              <a:rPr lang="en-US" sz="1700">
                <a:solidFill>
                  <a:srgbClr val="2D262A"/>
                </a:solidFill>
                <a:latin typeface="Montserrat Classic"/>
              </a:rPr>
              <a:t>Prime Random sayfası, kullanıcıların içerik bulma kararsızlığını gidermek ve keşfetme isteğini artırmak için rastgele içerik seçenekleri sunar. Bu özellik, izleme listesine ekleme, beğenme ve içeriği geçme gibi etkileşim oranları üzerinden test edilerek kullanıcı deneyimini iyileştirmeyi ve platformun başarısını artırmayı hedefler.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56075"/>
            <a:ext cx="7995077" cy="86843"/>
            <a:chOff x="0" y="0"/>
            <a:chExt cx="2105699" cy="22872"/>
          </a:xfrm>
        </p:grpSpPr>
        <p:sp>
          <p:nvSpPr>
            <p:cNvPr id="3" name="Freeform 3"/>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4" name="TextBox 4"/>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6" name="Freeform 6"/>
          <p:cNvSpPr/>
          <p:nvPr/>
        </p:nvSpPr>
        <p:spPr>
          <a:xfrm>
            <a:off x="1028700" y="2536839"/>
            <a:ext cx="6965237" cy="6199030"/>
          </a:xfrm>
          <a:custGeom>
            <a:avLst/>
            <a:gdLst/>
            <a:ahLst/>
            <a:cxnLst/>
            <a:rect l="l" t="t" r="r" b="b"/>
            <a:pathLst>
              <a:path w="6965237" h="6199030">
                <a:moveTo>
                  <a:pt x="0" y="0"/>
                </a:moveTo>
                <a:lnTo>
                  <a:pt x="6965237" y="0"/>
                </a:lnTo>
                <a:lnTo>
                  <a:pt x="6965237" y="6199030"/>
                </a:lnTo>
                <a:lnTo>
                  <a:pt x="0" y="6199030"/>
                </a:lnTo>
                <a:lnTo>
                  <a:pt x="0" y="0"/>
                </a:lnTo>
                <a:close/>
              </a:path>
            </a:pathLst>
          </a:custGeom>
          <a:blipFill>
            <a:blip r:embed="rId2"/>
            <a:stretch>
              <a:fillRect l="-2513" r="-524"/>
            </a:stretch>
          </a:blipFill>
        </p:spPr>
        <p:txBody>
          <a:bodyPr/>
          <a:lstStyle/>
          <a:p>
            <a:endParaRPr lang="tr-TR"/>
          </a:p>
        </p:txBody>
      </p:sp>
      <p:sp>
        <p:nvSpPr>
          <p:cNvPr id="7" name="TextBox 7"/>
          <p:cNvSpPr txBox="1"/>
          <p:nvPr/>
        </p:nvSpPr>
        <p:spPr>
          <a:xfrm>
            <a:off x="1028700" y="2007936"/>
            <a:ext cx="6438900" cy="386709"/>
          </a:xfrm>
          <a:prstGeom prst="rect">
            <a:avLst/>
          </a:prstGeom>
        </p:spPr>
        <p:txBody>
          <a:bodyPr wrap="square" lIns="0" tIns="0" rIns="0" bIns="0" rtlCol="0" anchor="t">
            <a:spAutoFit/>
          </a:bodyPr>
          <a:lstStyle/>
          <a:p>
            <a:pPr>
              <a:lnSpc>
                <a:spcPts val="3359"/>
              </a:lnSpc>
              <a:spcBef>
                <a:spcPct val="0"/>
              </a:spcBef>
            </a:pPr>
            <a:r>
              <a:rPr lang="en-US" sz="2400" dirty="0" err="1">
                <a:solidFill>
                  <a:srgbClr val="1211CA"/>
                </a:solidFill>
                <a:latin typeface="Montserrat Classic Bold"/>
              </a:rPr>
              <a:t>Samimi</a:t>
            </a:r>
            <a:r>
              <a:rPr lang="en-US" sz="2400" dirty="0">
                <a:solidFill>
                  <a:srgbClr val="1211CA"/>
                </a:solidFill>
                <a:latin typeface="Montserrat Classic Bold"/>
              </a:rPr>
              <a:t> </a:t>
            </a:r>
            <a:r>
              <a:rPr lang="en-US" sz="2400" dirty="0" err="1">
                <a:solidFill>
                  <a:srgbClr val="1211CA"/>
                </a:solidFill>
                <a:latin typeface="Montserrat Classic Bold"/>
              </a:rPr>
              <a:t>ve</a:t>
            </a:r>
            <a:r>
              <a:rPr lang="en-US" sz="2400" dirty="0">
                <a:solidFill>
                  <a:srgbClr val="1211CA"/>
                </a:solidFill>
                <a:latin typeface="Montserrat Classic Bold"/>
              </a:rPr>
              <a:t> </a:t>
            </a:r>
            <a:r>
              <a:rPr lang="en-US" sz="2400" dirty="0" err="1">
                <a:solidFill>
                  <a:srgbClr val="1211CA"/>
                </a:solidFill>
                <a:latin typeface="Montserrat Classic Bold"/>
              </a:rPr>
              <a:t>Esprili</a:t>
            </a:r>
            <a:r>
              <a:rPr lang="en-US" sz="2400" dirty="0">
                <a:solidFill>
                  <a:srgbClr val="1211CA"/>
                </a:solidFill>
                <a:latin typeface="Montserrat Classic Bold"/>
              </a:rPr>
              <a:t> </a:t>
            </a:r>
            <a:r>
              <a:rPr lang="en-US" sz="2400" dirty="0" err="1">
                <a:solidFill>
                  <a:srgbClr val="1211CA"/>
                </a:solidFill>
                <a:latin typeface="Montserrat Classic Bold"/>
              </a:rPr>
              <a:t>Başlıklı</a:t>
            </a:r>
            <a:r>
              <a:rPr lang="en-US" sz="2400" dirty="0">
                <a:solidFill>
                  <a:srgbClr val="1211CA"/>
                </a:solidFill>
                <a:latin typeface="Montserrat Classic Bold"/>
              </a:rPr>
              <a:t> </a:t>
            </a:r>
            <a:r>
              <a:rPr lang="en-US" sz="2400" dirty="0" err="1">
                <a:solidFill>
                  <a:srgbClr val="1211CA"/>
                </a:solidFill>
                <a:latin typeface="Montserrat Classic Bold"/>
              </a:rPr>
              <a:t>Kategoriler</a:t>
            </a:r>
            <a:endParaRPr lang="en-US" sz="2400" dirty="0">
              <a:solidFill>
                <a:srgbClr val="1211CA"/>
              </a:solidFill>
              <a:latin typeface="Montserrat Classic Bold"/>
            </a:endParaRPr>
          </a:p>
        </p:txBody>
      </p:sp>
      <p:sp>
        <p:nvSpPr>
          <p:cNvPr id="8" name="Freeform 8"/>
          <p:cNvSpPr/>
          <p:nvPr/>
        </p:nvSpPr>
        <p:spPr>
          <a:xfrm>
            <a:off x="8273157" y="2536839"/>
            <a:ext cx="8986143" cy="4498639"/>
          </a:xfrm>
          <a:custGeom>
            <a:avLst/>
            <a:gdLst/>
            <a:ahLst/>
            <a:cxnLst/>
            <a:rect l="l" t="t" r="r" b="b"/>
            <a:pathLst>
              <a:path w="8986143" h="4498639">
                <a:moveTo>
                  <a:pt x="0" y="0"/>
                </a:moveTo>
                <a:lnTo>
                  <a:pt x="8986143" y="0"/>
                </a:lnTo>
                <a:lnTo>
                  <a:pt x="8986143" y="4498640"/>
                </a:lnTo>
                <a:lnTo>
                  <a:pt x="0" y="4498640"/>
                </a:lnTo>
                <a:lnTo>
                  <a:pt x="0" y="0"/>
                </a:lnTo>
                <a:close/>
              </a:path>
            </a:pathLst>
          </a:custGeom>
          <a:blipFill>
            <a:blip r:embed="rId3"/>
            <a:stretch>
              <a:fillRect l="-880" t="-1477" r="-1171" b="-2011"/>
            </a:stretch>
          </a:blipFill>
        </p:spPr>
        <p:txBody>
          <a:bodyPr/>
          <a:lstStyle/>
          <a:p>
            <a:endParaRPr lang="tr-TR"/>
          </a:p>
        </p:txBody>
      </p:sp>
      <p:sp>
        <p:nvSpPr>
          <p:cNvPr id="9" name="TextBox 9"/>
          <p:cNvSpPr txBox="1"/>
          <p:nvPr/>
        </p:nvSpPr>
        <p:spPr>
          <a:xfrm>
            <a:off x="8324067" y="7330754"/>
            <a:ext cx="8935233" cy="1405115"/>
          </a:xfrm>
          <a:prstGeom prst="rect">
            <a:avLst/>
          </a:prstGeom>
        </p:spPr>
        <p:txBody>
          <a:bodyPr lIns="0" tIns="0" rIns="0" bIns="0" rtlCol="0" anchor="t">
            <a:spAutoFit/>
          </a:bodyPr>
          <a:lstStyle/>
          <a:p>
            <a:pPr algn="just">
              <a:lnSpc>
                <a:spcPts val="2286"/>
              </a:lnSpc>
            </a:pPr>
            <a:r>
              <a:rPr lang="en-US" sz="1632">
                <a:solidFill>
                  <a:srgbClr val="1211CA"/>
                </a:solidFill>
                <a:latin typeface="Montserrat Classic Bold"/>
              </a:rPr>
              <a:t>Hipotez:</a:t>
            </a:r>
            <a:r>
              <a:rPr lang="en-US" sz="1632">
                <a:solidFill>
                  <a:srgbClr val="1211CA"/>
                </a:solidFill>
                <a:latin typeface="Montserrat Classic"/>
              </a:rPr>
              <a:t> </a:t>
            </a:r>
            <a:r>
              <a:rPr lang="en-US" sz="1632">
                <a:solidFill>
                  <a:srgbClr val="2D262A"/>
                </a:solidFill>
                <a:latin typeface="Montserrat Classic"/>
              </a:rPr>
              <a:t>Eğer kullanıcılara ana sayfada bulunan "Yeni İçerik Keşfet" butonu aracılığıyla Prime Listeleri sayfasına erişim imkanı sunarsak ve bu sayfada eğlenceli ve samimi başlıklarla zenginleştirilmiş içerik listelerini görüntülemelerine olanak tanırsak, o zaman kullanıcıların içeriği bulma sürecini daha keyifli hale getirip içeriklere daha fazla etkileşimde bulunmalarını sağlamış olabiliriz.</a:t>
            </a:r>
          </a:p>
        </p:txBody>
      </p:sp>
      <p:grpSp>
        <p:nvGrpSpPr>
          <p:cNvPr id="10" name="Group 10"/>
          <p:cNvGrpSpPr/>
          <p:nvPr/>
        </p:nvGrpSpPr>
        <p:grpSpPr>
          <a:xfrm>
            <a:off x="14500955" y="1967118"/>
            <a:ext cx="2758345" cy="245871"/>
            <a:chOff x="0" y="0"/>
            <a:chExt cx="726478" cy="64756"/>
          </a:xfrm>
        </p:grpSpPr>
        <p:sp>
          <p:nvSpPr>
            <p:cNvPr id="11" name="Freeform 11"/>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12" name="TextBox 12"/>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3712533" y="484358"/>
            <a:ext cx="3546767" cy="1261044"/>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Solution</a:t>
            </a:r>
          </a:p>
          <a:p>
            <a:pPr algn="r">
              <a:lnSpc>
                <a:spcPts val="5040"/>
              </a:lnSpc>
            </a:pPr>
            <a:r>
              <a:rPr lang="en-US" sz="3600">
                <a:solidFill>
                  <a:srgbClr val="101010"/>
                </a:solidFill>
                <a:latin typeface="Montserrat Classic Bold"/>
              </a:rPr>
              <a:t>Sketchings 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56075"/>
            <a:ext cx="7995077" cy="86843"/>
            <a:chOff x="0" y="0"/>
            <a:chExt cx="2105699" cy="22872"/>
          </a:xfrm>
        </p:grpSpPr>
        <p:sp>
          <p:nvSpPr>
            <p:cNvPr id="3" name="Freeform 3"/>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4" name="TextBox 4"/>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2536839"/>
            <a:ext cx="4868517" cy="6875222"/>
          </a:xfrm>
          <a:custGeom>
            <a:avLst/>
            <a:gdLst/>
            <a:ahLst/>
            <a:cxnLst/>
            <a:rect l="l" t="t" r="r" b="b"/>
            <a:pathLst>
              <a:path w="4868517" h="6875222">
                <a:moveTo>
                  <a:pt x="0" y="0"/>
                </a:moveTo>
                <a:lnTo>
                  <a:pt x="4868517" y="0"/>
                </a:lnTo>
                <a:lnTo>
                  <a:pt x="4868517" y="6875222"/>
                </a:lnTo>
                <a:lnTo>
                  <a:pt x="0" y="6875222"/>
                </a:lnTo>
                <a:lnTo>
                  <a:pt x="0" y="0"/>
                </a:lnTo>
                <a:close/>
              </a:path>
            </a:pathLst>
          </a:custGeom>
          <a:blipFill>
            <a:blip r:embed="rId2"/>
            <a:stretch>
              <a:fillRect l="-220" r="-220"/>
            </a:stretch>
          </a:blipFill>
        </p:spPr>
        <p:txBody>
          <a:bodyPr/>
          <a:lstStyle/>
          <a:p>
            <a:endParaRPr lang="tr-TR"/>
          </a:p>
        </p:txBody>
      </p:sp>
      <p:sp>
        <p:nvSpPr>
          <p:cNvPr id="6" name="Freeform 6"/>
          <p:cNvSpPr/>
          <p:nvPr/>
        </p:nvSpPr>
        <p:spPr>
          <a:xfrm>
            <a:off x="8896730" y="2536839"/>
            <a:ext cx="8362570" cy="5413518"/>
          </a:xfrm>
          <a:custGeom>
            <a:avLst/>
            <a:gdLst/>
            <a:ahLst/>
            <a:cxnLst/>
            <a:rect l="l" t="t" r="r" b="b"/>
            <a:pathLst>
              <a:path w="8362570" h="5413518">
                <a:moveTo>
                  <a:pt x="0" y="0"/>
                </a:moveTo>
                <a:lnTo>
                  <a:pt x="8362570" y="0"/>
                </a:lnTo>
                <a:lnTo>
                  <a:pt x="8362570" y="5413519"/>
                </a:lnTo>
                <a:lnTo>
                  <a:pt x="0" y="5413519"/>
                </a:lnTo>
                <a:lnTo>
                  <a:pt x="0" y="0"/>
                </a:lnTo>
                <a:close/>
              </a:path>
            </a:pathLst>
          </a:custGeom>
          <a:blipFill>
            <a:blip r:embed="rId3"/>
            <a:stretch>
              <a:fillRect l="-654" t="-1057" r="-859" b="-1634"/>
            </a:stretch>
          </a:blipFill>
        </p:spPr>
        <p:txBody>
          <a:bodyPr/>
          <a:lstStyle/>
          <a:p>
            <a:endParaRPr lang="tr-TR"/>
          </a:p>
        </p:txBody>
      </p:sp>
      <p:sp>
        <p:nvSpPr>
          <p:cNvPr id="7" name="TextBox 7"/>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8" name="TextBox 8"/>
          <p:cNvSpPr txBox="1"/>
          <p:nvPr/>
        </p:nvSpPr>
        <p:spPr>
          <a:xfrm>
            <a:off x="1028700" y="1924550"/>
            <a:ext cx="6901108" cy="386709"/>
          </a:xfrm>
          <a:prstGeom prst="rect">
            <a:avLst/>
          </a:prstGeom>
        </p:spPr>
        <p:txBody>
          <a:bodyPr lIns="0" tIns="0" rIns="0" bIns="0" rtlCol="0" anchor="t">
            <a:spAutoFit/>
          </a:bodyPr>
          <a:lstStyle/>
          <a:p>
            <a:pPr>
              <a:lnSpc>
                <a:spcPts val="3359"/>
              </a:lnSpc>
              <a:spcBef>
                <a:spcPct val="0"/>
              </a:spcBef>
            </a:pPr>
            <a:r>
              <a:rPr lang="en-US" sz="2400" dirty="0" err="1">
                <a:solidFill>
                  <a:srgbClr val="1211CA"/>
                </a:solidFill>
                <a:latin typeface="Montserrat Classic Bold"/>
              </a:rPr>
              <a:t>Çeşitli</a:t>
            </a:r>
            <a:r>
              <a:rPr lang="en-US" sz="2400" dirty="0">
                <a:solidFill>
                  <a:srgbClr val="1211CA"/>
                </a:solidFill>
                <a:latin typeface="Montserrat Classic Bold"/>
              </a:rPr>
              <a:t> </a:t>
            </a:r>
            <a:r>
              <a:rPr lang="en-US" sz="2400" dirty="0" err="1">
                <a:solidFill>
                  <a:srgbClr val="1211CA"/>
                </a:solidFill>
                <a:latin typeface="Montserrat Classic Bold"/>
              </a:rPr>
              <a:t>Sıralama</a:t>
            </a:r>
            <a:r>
              <a:rPr lang="en-US" sz="2400" dirty="0">
                <a:solidFill>
                  <a:srgbClr val="1211CA"/>
                </a:solidFill>
                <a:latin typeface="Montserrat Classic Bold"/>
              </a:rPr>
              <a:t> </a:t>
            </a:r>
            <a:r>
              <a:rPr lang="en-US" sz="2400" dirty="0" err="1">
                <a:solidFill>
                  <a:srgbClr val="1211CA"/>
                </a:solidFill>
                <a:latin typeface="Montserrat Classic Bold"/>
              </a:rPr>
              <a:t>ve</a:t>
            </a:r>
            <a:r>
              <a:rPr lang="en-US" sz="2400" dirty="0">
                <a:solidFill>
                  <a:srgbClr val="1211CA"/>
                </a:solidFill>
                <a:latin typeface="Montserrat Classic Bold"/>
              </a:rPr>
              <a:t> </a:t>
            </a:r>
            <a:r>
              <a:rPr lang="en-US" sz="2400" dirty="0" err="1">
                <a:solidFill>
                  <a:srgbClr val="1211CA"/>
                </a:solidFill>
                <a:latin typeface="Montserrat Classic Bold"/>
              </a:rPr>
              <a:t>Filtreleme</a:t>
            </a:r>
            <a:r>
              <a:rPr lang="en-US" sz="2400" dirty="0">
                <a:solidFill>
                  <a:srgbClr val="1211CA"/>
                </a:solidFill>
                <a:latin typeface="Montserrat Classic Bold"/>
              </a:rPr>
              <a:t> </a:t>
            </a:r>
            <a:r>
              <a:rPr lang="en-US" sz="2400" dirty="0" err="1">
                <a:solidFill>
                  <a:srgbClr val="1211CA"/>
                </a:solidFill>
                <a:latin typeface="Montserrat Classic Bold"/>
              </a:rPr>
              <a:t>Seçenekleri</a:t>
            </a:r>
            <a:endParaRPr lang="en-US" sz="2400" dirty="0">
              <a:solidFill>
                <a:srgbClr val="1211CA"/>
              </a:solidFill>
              <a:latin typeface="Montserrat Classic Bold"/>
            </a:endParaRPr>
          </a:p>
        </p:txBody>
      </p:sp>
      <p:grpSp>
        <p:nvGrpSpPr>
          <p:cNvPr id="9" name="Group 9"/>
          <p:cNvGrpSpPr/>
          <p:nvPr/>
        </p:nvGrpSpPr>
        <p:grpSpPr>
          <a:xfrm>
            <a:off x="14500955" y="1967118"/>
            <a:ext cx="2758345" cy="245871"/>
            <a:chOff x="0" y="0"/>
            <a:chExt cx="726478" cy="64756"/>
          </a:xfrm>
        </p:grpSpPr>
        <p:sp>
          <p:nvSpPr>
            <p:cNvPr id="10" name="Freeform 10"/>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11" name="TextBox 11"/>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4275692" y="484358"/>
            <a:ext cx="2983608" cy="1261044"/>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Solution</a:t>
            </a:r>
          </a:p>
          <a:p>
            <a:pPr algn="r">
              <a:lnSpc>
                <a:spcPts val="5040"/>
              </a:lnSpc>
            </a:pPr>
            <a:r>
              <a:rPr lang="en-US" sz="3600">
                <a:solidFill>
                  <a:srgbClr val="101010"/>
                </a:solidFill>
                <a:latin typeface="Montserrat Classic Bold"/>
              </a:rPr>
              <a:t>Sketchings 3</a:t>
            </a:r>
          </a:p>
        </p:txBody>
      </p:sp>
      <p:sp>
        <p:nvSpPr>
          <p:cNvPr id="13" name="TextBox 13"/>
          <p:cNvSpPr txBox="1"/>
          <p:nvPr/>
        </p:nvSpPr>
        <p:spPr>
          <a:xfrm>
            <a:off x="7956855" y="8245633"/>
            <a:ext cx="9302445" cy="1166429"/>
          </a:xfrm>
          <a:prstGeom prst="rect">
            <a:avLst/>
          </a:prstGeom>
        </p:spPr>
        <p:txBody>
          <a:bodyPr lIns="0" tIns="0" rIns="0" bIns="0" rtlCol="0" anchor="t">
            <a:spAutoFit/>
          </a:bodyPr>
          <a:lstStyle/>
          <a:p>
            <a:pPr algn="just">
              <a:lnSpc>
                <a:spcPts val="2380"/>
              </a:lnSpc>
            </a:pPr>
            <a:r>
              <a:rPr lang="en-US" sz="1700">
                <a:solidFill>
                  <a:srgbClr val="1211CA"/>
                </a:solidFill>
                <a:latin typeface="Montserrat Classic Bold"/>
              </a:rPr>
              <a:t>Hipotez:</a:t>
            </a:r>
            <a:r>
              <a:rPr lang="en-US" sz="1700">
                <a:solidFill>
                  <a:srgbClr val="1211CA"/>
                </a:solidFill>
                <a:latin typeface="Montserrat Classic"/>
              </a:rPr>
              <a:t> </a:t>
            </a:r>
            <a:r>
              <a:rPr lang="en-US" sz="1700">
                <a:solidFill>
                  <a:srgbClr val="2D262A"/>
                </a:solidFill>
                <a:latin typeface="Montserrat Classic"/>
              </a:rPr>
              <a:t>Eğer kullanıcılara platformda içerikleri daha kişiselleştirmeleri için filtreleme ve sıralama seçenekleri sunarsak, o zaman kullanıcıların ilgi alanlarına daha uygun içeriklere ulaşmalarını sağlayarak platform üzerinde daha uzun süre vakit geçirmelerini ve içeriklere daha fazla etkileşimde bulunmalarını teşvik edebiliriz.</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00955" y="1967118"/>
            <a:ext cx="2758345" cy="245871"/>
            <a:chOff x="0" y="0"/>
            <a:chExt cx="726478" cy="64756"/>
          </a:xfrm>
        </p:grpSpPr>
        <p:sp>
          <p:nvSpPr>
            <p:cNvPr id="3" name="Freeform 3"/>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4" name="TextBox 4"/>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556075"/>
            <a:ext cx="7995077" cy="86843"/>
            <a:chOff x="0" y="0"/>
            <a:chExt cx="2105699" cy="22872"/>
          </a:xfrm>
        </p:grpSpPr>
        <p:sp>
          <p:nvSpPr>
            <p:cNvPr id="6" name="Freeform 6"/>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7" name="TextBox 7"/>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28700" y="2453475"/>
            <a:ext cx="5141753" cy="7261080"/>
          </a:xfrm>
          <a:custGeom>
            <a:avLst/>
            <a:gdLst/>
            <a:ahLst/>
            <a:cxnLst/>
            <a:rect l="l" t="t" r="r" b="b"/>
            <a:pathLst>
              <a:path w="5141753" h="7261080">
                <a:moveTo>
                  <a:pt x="0" y="0"/>
                </a:moveTo>
                <a:lnTo>
                  <a:pt x="5141753" y="0"/>
                </a:lnTo>
                <a:lnTo>
                  <a:pt x="5141753" y="7261080"/>
                </a:lnTo>
                <a:lnTo>
                  <a:pt x="0" y="7261080"/>
                </a:lnTo>
                <a:lnTo>
                  <a:pt x="0" y="0"/>
                </a:lnTo>
                <a:close/>
              </a:path>
            </a:pathLst>
          </a:custGeom>
          <a:blipFill>
            <a:blip r:embed="rId2"/>
            <a:stretch>
              <a:fillRect l="-160" r="-160"/>
            </a:stretch>
          </a:blipFill>
        </p:spPr>
        <p:txBody>
          <a:bodyPr/>
          <a:lstStyle/>
          <a:p>
            <a:endParaRPr lang="tr-TR"/>
          </a:p>
        </p:txBody>
      </p:sp>
      <p:sp>
        <p:nvSpPr>
          <p:cNvPr id="9" name="Freeform 9"/>
          <p:cNvSpPr/>
          <p:nvPr/>
        </p:nvSpPr>
        <p:spPr>
          <a:xfrm>
            <a:off x="8537763" y="2453475"/>
            <a:ext cx="8642503" cy="5599368"/>
          </a:xfrm>
          <a:custGeom>
            <a:avLst/>
            <a:gdLst/>
            <a:ahLst/>
            <a:cxnLst/>
            <a:rect l="l" t="t" r="r" b="b"/>
            <a:pathLst>
              <a:path w="8642503" h="5599368">
                <a:moveTo>
                  <a:pt x="0" y="0"/>
                </a:moveTo>
                <a:lnTo>
                  <a:pt x="8642503" y="0"/>
                </a:lnTo>
                <a:lnTo>
                  <a:pt x="8642503" y="5599368"/>
                </a:lnTo>
                <a:lnTo>
                  <a:pt x="0" y="5599368"/>
                </a:lnTo>
                <a:lnTo>
                  <a:pt x="0" y="0"/>
                </a:lnTo>
                <a:close/>
              </a:path>
            </a:pathLst>
          </a:custGeom>
          <a:blipFill>
            <a:blip r:embed="rId3"/>
            <a:stretch>
              <a:fillRect l="-772" t="-1232" r="-914" b="-1389"/>
            </a:stretch>
          </a:blipFill>
        </p:spPr>
        <p:txBody>
          <a:bodyPr/>
          <a:lstStyle/>
          <a:p>
            <a:endParaRPr lang="tr-TR"/>
          </a:p>
        </p:txBody>
      </p:sp>
      <p:sp>
        <p:nvSpPr>
          <p:cNvPr id="10" name="TextBox 10"/>
          <p:cNvSpPr txBox="1"/>
          <p:nvPr/>
        </p:nvSpPr>
        <p:spPr>
          <a:xfrm>
            <a:off x="13017970" y="484358"/>
            <a:ext cx="4241330" cy="1261044"/>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Solution</a:t>
            </a:r>
          </a:p>
          <a:p>
            <a:pPr algn="r">
              <a:lnSpc>
                <a:spcPts val="5040"/>
              </a:lnSpc>
            </a:pPr>
            <a:r>
              <a:rPr lang="en-US" sz="3600">
                <a:solidFill>
                  <a:srgbClr val="101010"/>
                </a:solidFill>
                <a:latin typeface="Montserrat Classic Bold"/>
              </a:rPr>
              <a:t>Sketchings 4</a:t>
            </a:r>
          </a:p>
        </p:txBody>
      </p:sp>
      <p:sp>
        <p:nvSpPr>
          <p:cNvPr id="11" name="TextBox 11"/>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12" name="TextBox 12"/>
          <p:cNvSpPr txBox="1"/>
          <p:nvPr/>
        </p:nvSpPr>
        <p:spPr>
          <a:xfrm>
            <a:off x="1028700" y="1924550"/>
            <a:ext cx="6901108" cy="405699"/>
          </a:xfrm>
          <a:prstGeom prst="rect">
            <a:avLst/>
          </a:prstGeom>
        </p:spPr>
        <p:txBody>
          <a:bodyPr lIns="0" tIns="0" rIns="0" bIns="0" rtlCol="0" anchor="t">
            <a:spAutoFit/>
          </a:bodyPr>
          <a:lstStyle/>
          <a:p>
            <a:pPr>
              <a:lnSpc>
                <a:spcPts val="3359"/>
              </a:lnSpc>
              <a:spcBef>
                <a:spcPct val="0"/>
              </a:spcBef>
            </a:pPr>
            <a:r>
              <a:rPr lang="en-US" sz="2400" dirty="0" err="1">
                <a:solidFill>
                  <a:srgbClr val="1211CA"/>
                </a:solidFill>
                <a:latin typeface="Montserrat Classic Bold"/>
              </a:rPr>
              <a:t>Kişisel</a:t>
            </a:r>
            <a:r>
              <a:rPr lang="en-US" sz="2400" dirty="0">
                <a:solidFill>
                  <a:srgbClr val="1211CA"/>
                </a:solidFill>
                <a:latin typeface="Montserrat Classic Bold"/>
              </a:rPr>
              <a:t> </a:t>
            </a:r>
            <a:r>
              <a:rPr lang="en-US" sz="2400" dirty="0" err="1">
                <a:solidFill>
                  <a:srgbClr val="1211CA"/>
                </a:solidFill>
                <a:latin typeface="Montserrat Classic Bold"/>
              </a:rPr>
              <a:t>İzleme</a:t>
            </a:r>
            <a:r>
              <a:rPr lang="en-US" sz="2400" dirty="0">
                <a:solidFill>
                  <a:srgbClr val="1211CA"/>
                </a:solidFill>
                <a:latin typeface="Montserrat Classic Bold"/>
              </a:rPr>
              <a:t> </a:t>
            </a:r>
            <a:r>
              <a:rPr lang="en-US" sz="2400">
                <a:solidFill>
                  <a:srgbClr val="1211CA"/>
                </a:solidFill>
                <a:latin typeface="Montserrat Classic Bold"/>
              </a:rPr>
              <a:t>Listeleri</a:t>
            </a:r>
            <a:r>
              <a:rPr lang="en-US" sz="2400" dirty="0">
                <a:solidFill>
                  <a:srgbClr val="1211CA"/>
                </a:solidFill>
                <a:latin typeface="Montserrat Classic Bold"/>
              </a:rPr>
              <a:t> </a:t>
            </a:r>
            <a:r>
              <a:rPr lang="en-US" sz="2400" dirty="0" err="1">
                <a:solidFill>
                  <a:srgbClr val="1211CA"/>
                </a:solidFill>
                <a:latin typeface="Montserrat Classic Bold"/>
              </a:rPr>
              <a:t>Oluşturma</a:t>
            </a:r>
            <a:endParaRPr lang="en-US" sz="2400" dirty="0">
              <a:solidFill>
                <a:srgbClr val="1211CA"/>
              </a:solidFill>
              <a:latin typeface="Montserrat Classic Bold"/>
            </a:endParaRPr>
          </a:p>
        </p:txBody>
      </p:sp>
      <p:sp>
        <p:nvSpPr>
          <p:cNvPr id="13" name="TextBox 13"/>
          <p:cNvSpPr txBox="1"/>
          <p:nvPr/>
        </p:nvSpPr>
        <p:spPr>
          <a:xfrm>
            <a:off x="8537763" y="8252868"/>
            <a:ext cx="8642503" cy="1461687"/>
          </a:xfrm>
          <a:prstGeom prst="rect">
            <a:avLst/>
          </a:prstGeom>
        </p:spPr>
        <p:txBody>
          <a:bodyPr lIns="0" tIns="0" rIns="0" bIns="0" rtlCol="0" anchor="t">
            <a:spAutoFit/>
          </a:bodyPr>
          <a:lstStyle/>
          <a:p>
            <a:pPr algn="just">
              <a:lnSpc>
                <a:spcPts val="2380"/>
              </a:lnSpc>
            </a:pPr>
            <a:r>
              <a:rPr lang="en-US" sz="1700">
                <a:solidFill>
                  <a:srgbClr val="1211CA"/>
                </a:solidFill>
                <a:latin typeface="Montserrat Classic Bold"/>
              </a:rPr>
              <a:t>Hipotez:</a:t>
            </a:r>
            <a:r>
              <a:rPr lang="en-US" sz="1700">
                <a:solidFill>
                  <a:srgbClr val="1211CA"/>
                </a:solidFill>
                <a:latin typeface="Montserrat Classic"/>
              </a:rPr>
              <a:t> </a:t>
            </a:r>
            <a:r>
              <a:rPr lang="en-US" sz="1700">
                <a:solidFill>
                  <a:srgbClr val="2D262A"/>
                </a:solidFill>
                <a:latin typeface="Montserrat Classic"/>
              </a:rPr>
              <a:t>Eğer kullanıcılara platformda içerikleri daha kişiselleştirmeleri için filtreleme ve sıralama seçenekleri sunarsak, o zaman kullanıcıların ilgi alanlarına daha uygun içeriklere ulaşmalarını sağlayarak platform üzerinde daha uzun süre vakit geçirmelerini ve içeriklere daha fazla etkileşimde bulunmalarını teşvik edebiliriz.</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00955" y="1956306"/>
            <a:ext cx="2758345" cy="245871"/>
            <a:chOff x="0" y="0"/>
            <a:chExt cx="726478" cy="64756"/>
          </a:xfrm>
        </p:grpSpPr>
        <p:sp>
          <p:nvSpPr>
            <p:cNvPr id="3" name="Freeform 3"/>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4" name="TextBox 4"/>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7668527" y="3263196"/>
            <a:ext cx="9590773" cy="5289911"/>
          </a:xfrm>
          <a:custGeom>
            <a:avLst/>
            <a:gdLst/>
            <a:ahLst/>
            <a:cxnLst/>
            <a:rect l="l" t="t" r="r" b="b"/>
            <a:pathLst>
              <a:path w="9590773" h="5289911">
                <a:moveTo>
                  <a:pt x="0" y="0"/>
                </a:moveTo>
                <a:lnTo>
                  <a:pt x="9590773" y="0"/>
                </a:lnTo>
                <a:lnTo>
                  <a:pt x="9590773" y="5289910"/>
                </a:lnTo>
                <a:lnTo>
                  <a:pt x="0" y="5289910"/>
                </a:lnTo>
                <a:lnTo>
                  <a:pt x="0" y="0"/>
                </a:lnTo>
                <a:close/>
              </a:path>
            </a:pathLst>
          </a:custGeom>
          <a:blipFill>
            <a:blip r:embed="rId2"/>
            <a:stretch>
              <a:fillRect/>
            </a:stretch>
          </a:blipFill>
        </p:spPr>
        <p:txBody>
          <a:bodyPr/>
          <a:lstStyle/>
          <a:p>
            <a:endParaRPr lang="tr-TR"/>
          </a:p>
        </p:txBody>
      </p:sp>
      <p:sp>
        <p:nvSpPr>
          <p:cNvPr id="6" name="TextBox 6"/>
          <p:cNvSpPr txBox="1"/>
          <p:nvPr/>
        </p:nvSpPr>
        <p:spPr>
          <a:xfrm>
            <a:off x="1028700" y="7082711"/>
            <a:ext cx="5814355" cy="1470395"/>
          </a:xfrm>
          <a:prstGeom prst="rect">
            <a:avLst/>
          </a:prstGeom>
        </p:spPr>
        <p:txBody>
          <a:bodyPr lIns="0" tIns="0" rIns="0" bIns="0" rtlCol="0" anchor="t">
            <a:spAutoFit/>
          </a:bodyPr>
          <a:lstStyle/>
          <a:p>
            <a:pPr>
              <a:lnSpc>
                <a:spcPts val="2940"/>
              </a:lnSpc>
            </a:pPr>
            <a:r>
              <a:rPr lang="en-US" sz="2100">
                <a:solidFill>
                  <a:srgbClr val="2D262A"/>
                </a:solidFill>
                <a:latin typeface="Montserrat Classic"/>
              </a:rPr>
              <a:t>Rastgele içerik seçenekleri sunarak kullanıcıların içeriği bulma sürecindeki kararsızlığı giderme amacıyla "Rastgele Seçenekler" özelliğini tanıtmak.</a:t>
            </a:r>
          </a:p>
        </p:txBody>
      </p:sp>
      <p:sp>
        <p:nvSpPr>
          <p:cNvPr id="7" name="TextBox 7"/>
          <p:cNvSpPr txBox="1"/>
          <p:nvPr/>
        </p:nvSpPr>
        <p:spPr>
          <a:xfrm>
            <a:off x="12597722" y="495171"/>
            <a:ext cx="4661578" cy="1261044"/>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Epik ve</a:t>
            </a:r>
          </a:p>
          <a:p>
            <a:pPr algn="r">
              <a:lnSpc>
                <a:spcPts val="5040"/>
              </a:lnSpc>
            </a:pPr>
            <a:r>
              <a:rPr lang="en-US" sz="3600">
                <a:solidFill>
                  <a:srgbClr val="101010"/>
                </a:solidFill>
                <a:latin typeface="Montserrat Classic Bold"/>
              </a:rPr>
              <a:t>Kullanıcı Hikayeleri</a:t>
            </a:r>
          </a:p>
        </p:txBody>
      </p:sp>
      <p:sp>
        <p:nvSpPr>
          <p:cNvPr id="8" name="TextBox 8"/>
          <p:cNvSpPr txBox="1"/>
          <p:nvPr/>
        </p:nvSpPr>
        <p:spPr>
          <a:xfrm>
            <a:off x="1028700" y="6641955"/>
            <a:ext cx="2580738" cy="372729"/>
          </a:xfrm>
          <a:prstGeom prst="rect">
            <a:avLst/>
          </a:prstGeom>
        </p:spPr>
        <p:txBody>
          <a:bodyPr lIns="0" tIns="0" rIns="0" bIns="0" rtlCol="0" anchor="t">
            <a:spAutoFit/>
          </a:bodyPr>
          <a:lstStyle/>
          <a:p>
            <a:pPr>
              <a:lnSpc>
                <a:spcPts val="3079"/>
              </a:lnSpc>
            </a:pPr>
            <a:r>
              <a:rPr lang="en-US" sz="2199">
                <a:solidFill>
                  <a:srgbClr val="1211CA"/>
                </a:solidFill>
                <a:latin typeface="Montserrat Classic Bold"/>
              </a:rPr>
              <a:t>Epik</a:t>
            </a:r>
          </a:p>
        </p:txBody>
      </p:sp>
      <p:grpSp>
        <p:nvGrpSpPr>
          <p:cNvPr id="9" name="Group 9"/>
          <p:cNvGrpSpPr/>
          <p:nvPr/>
        </p:nvGrpSpPr>
        <p:grpSpPr>
          <a:xfrm>
            <a:off x="1028700" y="1556075"/>
            <a:ext cx="7995077" cy="86843"/>
            <a:chOff x="0" y="0"/>
            <a:chExt cx="2105699" cy="22872"/>
          </a:xfrm>
        </p:grpSpPr>
        <p:sp>
          <p:nvSpPr>
            <p:cNvPr id="10" name="Freeform 10"/>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11" name="TextBox 11"/>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13" name="TextBox 13"/>
          <p:cNvSpPr txBox="1"/>
          <p:nvPr/>
        </p:nvSpPr>
        <p:spPr>
          <a:xfrm>
            <a:off x="7634506" y="2735577"/>
            <a:ext cx="2778541" cy="372729"/>
          </a:xfrm>
          <a:prstGeom prst="rect">
            <a:avLst/>
          </a:prstGeom>
        </p:spPr>
        <p:txBody>
          <a:bodyPr lIns="0" tIns="0" rIns="0" bIns="0" rtlCol="0" anchor="t">
            <a:spAutoFit/>
          </a:bodyPr>
          <a:lstStyle/>
          <a:p>
            <a:pPr>
              <a:lnSpc>
                <a:spcPts val="3079"/>
              </a:lnSpc>
            </a:pPr>
            <a:r>
              <a:rPr lang="en-US" sz="2199">
                <a:solidFill>
                  <a:srgbClr val="1211CA"/>
                </a:solidFill>
                <a:latin typeface="Montserrat Classic Bold"/>
              </a:rPr>
              <a:t>Kullanıcı Hikayeleri</a:t>
            </a:r>
          </a:p>
        </p:txBody>
      </p:sp>
      <p:sp>
        <p:nvSpPr>
          <p:cNvPr id="14" name="TextBox 14"/>
          <p:cNvSpPr txBox="1"/>
          <p:nvPr/>
        </p:nvSpPr>
        <p:spPr>
          <a:xfrm>
            <a:off x="1028700" y="3225096"/>
            <a:ext cx="5814355" cy="2956031"/>
          </a:xfrm>
          <a:prstGeom prst="rect">
            <a:avLst/>
          </a:prstGeom>
        </p:spPr>
        <p:txBody>
          <a:bodyPr lIns="0" tIns="0" rIns="0" bIns="0" rtlCol="0" anchor="t">
            <a:spAutoFit/>
          </a:bodyPr>
          <a:lstStyle/>
          <a:p>
            <a:pPr algn="just">
              <a:lnSpc>
                <a:spcPts val="2940"/>
              </a:lnSpc>
            </a:pPr>
            <a:r>
              <a:rPr lang="en-US" sz="2100">
                <a:solidFill>
                  <a:srgbClr val="2D262A"/>
                </a:solidFill>
                <a:latin typeface="Montserrat Classic"/>
                <a:ea typeface="Montserrat Classic"/>
              </a:rPr>
              <a:t>Prime Random sayfası, kullanıcıların içerik bulma kararsızlığını gidermek ve keşfetme isteğini artı﻿rmak için rastgele içerik seçenekleri sunar. Bu özellik, izleme listesine ekleme, beğenme ve içeriği geçme gibi etkileşim oranları üzerinden test edilerek kullanıcı deneyimini iyileştirmeyi ve platformun başarısını artırmayı hedefler.</a:t>
            </a:r>
          </a:p>
        </p:txBody>
      </p:sp>
      <p:sp>
        <p:nvSpPr>
          <p:cNvPr id="15" name="TextBox 15"/>
          <p:cNvSpPr txBox="1"/>
          <p:nvPr/>
        </p:nvSpPr>
        <p:spPr>
          <a:xfrm>
            <a:off x="1028700" y="2735577"/>
            <a:ext cx="2580738" cy="372729"/>
          </a:xfrm>
          <a:prstGeom prst="rect">
            <a:avLst/>
          </a:prstGeom>
        </p:spPr>
        <p:txBody>
          <a:bodyPr lIns="0" tIns="0" rIns="0" bIns="0" rtlCol="0" anchor="t">
            <a:spAutoFit/>
          </a:bodyPr>
          <a:lstStyle/>
          <a:p>
            <a:pPr>
              <a:lnSpc>
                <a:spcPts val="3079"/>
              </a:lnSpc>
            </a:pPr>
            <a:r>
              <a:rPr lang="en-US" sz="2199">
                <a:solidFill>
                  <a:srgbClr val="1211CA"/>
                </a:solidFill>
                <a:latin typeface="Montserrat Classic Bold"/>
              </a:rPr>
              <a:t>Hipotez</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56075"/>
            <a:ext cx="7995077" cy="86843"/>
            <a:chOff x="0" y="0"/>
            <a:chExt cx="2105699" cy="22872"/>
          </a:xfrm>
        </p:grpSpPr>
        <p:sp>
          <p:nvSpPr>
            <p:cNvPr id="3" name="Freeform 3"/>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4" name="TextBox 4"/>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7905329" y="1956306"/>
            <a:ext cx="3361960" cy="7301994"/>
          </a:xfrm>
          <a:custGeom>
            <a:avLst/>
            <a:gdLst/>
            <a:ahLst/>
            <a:cxnLst/>
            <a:rect l="l" t="t" r="r" b="b"/>
            <a:pathLst>
              <a:path w="3361960" h="7301994">
                <a:moveTo>
                  <a:pt x="0" y="0"/>
                </a:moveTo>
                <a:lnTo>
                  <a:pt x="3361960" y="0"/>
                </a:lnTo>
                <a:lnTo>
                  <a:pt x="3361960" y="7301994"/>
                </a:lnTo>
                <a:lnTo>
                  <a:pt x="0" y="7301994"/>
                </a:lnTo>
                <a:lnTo>
                  <a:pt x="0" y="0"/>
                </a:lnTo>
                <a:close/>
              </a:path>
            </a:pathLst>
          </a:custGeom>
          <a:blipFill>
            <a:blip r:embed="rId2"/>
            <a:stretch>
              <a:fillRect/>
            </a:stretch>
          </a:blipFill>
        </p:spPr>
        <p:txBody>
          <a:bodyPr/>
          <a:lstStyle/>
          <a:p>
            <a:endParaRPr lang="tr-TR"/>
          </a:p>
        </p:txBody>
      </p:sp>
      <p:sp>
        <p:nvSpPr>
          <p:cNvPr id="6" name="Freeform 6"/>
          <p:cNvSpPr/>
          <p:nvPr/>
        </p:nvSpPr>
        <p:spPr>
          <a:xfrm>
            <a:off x="12152355" y="2619471"/>
            <a:ext cx="3361960" cy="7301994"/>
          </a:xfrm>
          <a:custGeom>
            <a:avLst/>
            <a:gdLst/>
            <a:ahLst/>
            <a:cxnLst/>
            <a:rect l="l" t="t" r="r" b="b"/>
            <a:pathLst>
              <a:path w="3361960" h="7301994">
                <a:moveTo>
                  <a:pt x="0" y="0"/>
                </a:moveTo>
                <a:lnTo>
                  <a:pt x="3361960" y="0"/>
                </a:lnTo>
                <a:lnTo>
                  <a:pt x="3361960" y="7301994"/>
                </a:lnTo>
                <a:lnTo>
                  <a:pt x="0" y="7301994"/>
                </a:lnTo>
                <a:lnTo>
                  <a:pt x="0" y="0"/>
                </a:lnTo>
                <a:close/>
              </a:path>
            </a:pathLst>
          </a:custGeom>
          <a:blipFill>
            <a:blip r:embed="rId3"/>
            <a:stretch>
              <a:fillRect/>
            </a:stretch>
          </a:blipFill>
        </p:spPr>
        <p:txBody>
          <a:bodyPr/>
          <a:lstStyle/>
          <a:p>
            <a:endParaRPr lang="tr-TR"/>
          </a:p>
        </p:txBody>
      </p:sp>
      <p:sp>
        <p:nvSpPr>
          <p:cNvPr id="7" name="Freeform 7"/>
          <p:cNvSpPr/>
          <p:nvPr/>
        </p:nvSpPr>
        <p:spPr>
          <a:xfrm>
            <a:off x="4677161" y="6053199"/>
            <a:ext cx="2942418" cy="2062443"/>
          </a:xfrm>
          <a:custGeom>
            <a:avLst/>
            <a:gdLst/>
            <a:ahLst/>
            <a:cxnLst/>
            <a:rect l="l" t="t" r="r" b="b"/>
            <a:pathLst>
              <a:path w="2942418" h="2062443">
                <a:moveTo>
                  <a:pt x="0" y="0"/>
                </a:moveTo>
                <a:lnTo>
                  <a:pt x="2942418" y="0"/>
                </a:lnTo>
                <a:lnTo>
                  <a:pt x="2942418" y="2062443"/>
                </a:lnTo>
                <a:lnTo>
                  <a:pt x="0" y="2062443"/>
                </a:lnTo>
                <a:lnTo>
                  <a:pt x="0" y="0"/>
                </a:lnTo>
                <a:close/>
              </a:path>
            </a:pathLst>
          </a:custGeom>
          <a:blipFill>
            <a:blip r:embed="rId4"/>
            <a:stretch>
              <a:fillRect/>
            </a:stretch>
          </a:blipFill>
        </p:spPr>
        <p:txBody>
          <a:bodyPr/>
          <a:lstStyle/>
          <a:p>
            <a:endParaRPr lang="tr-TR"/>
          </a:p>
        </p:txBody>
      </p:sp>
      <p:grpSp>
        <p:nvGrpSpPr>
          <p:cNvPr id="8" name="Group 8"/>
          <p:cNvGrpSpPr/>
          <p:nvPr/>
        </p:nvGrpSpPr>
        <p:grpSpPr>
          <a:xfrm>
            <a:off x="14500955" y="1956306"/>
            <a:ext cx="2758345" cy="245871"/>
            <a:chOff x="0" y="0"/>
            <a:chExt cx="726478" cy="64756"/>
          </a:xfrm>
        </p:grpSpPr>
        <p:sp>
          <p:nvSpPr>
            <p:cNvPr id="9" name="Freeform 9"/>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10" name="TextBox 10"/>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2304054">
            <a:off x="3954597" y="8715815"/>
            <a:ext cx="2143282" cy="605477"/>
          </a:xfrm>
          <a:custGeom>
            <a:avLst/>
            <a:gdLst/>
            <a:ahLst/>
            <a:cxnLst/>
            <a:rect l="l" t="t" r="r" b="b"/>
            <a:pathLst>
              <a:path w="2143282" h="605477">
                <a:moveTo>
                  <a:pt x="0" y="0"/>
                </a:moveTo>
                <a:lnTo>
                  <a:pt x="2143282" y="0"/>
                </a:lnTo>
                <a:lnTo>
                  <a:pt x="2143282" y="605477"/>
                </a:lnTo>
                <a:lnTo>
                  <a:pt x="0" y="6054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grpSp>
        <p:nvGrpSpPr>
          <p:cNvPr id="12" name="Group 12"/>
          <p:cNvGrpSpPr/>
          <p:nvPr/>
        </p:nvGrpSpPr>
        <p:grpSpPr>
          <a:xfrm>
            <a:off x="1028700" y="1956306"/>
            <a:ext cx="3361960" cy="7301994"/>
            <a:chOff x="0" y="0"/>
            <a:chExt cx="4482613" cy="9735992"/>
          </a:xfrm>
        </p:grpSpPr>
        <p:sp>
          <p:nvSpPr>
            <p:cNvPr id="13" name="Freeform 13"/>
            <p:cNvSpPr/>
            <p:nvPr/>
          </p:nvSpPr>
          <p:spPr>
            <a:xfrm>
              <a:off x="0" y="0"/>
              <a:ext cx="4482613" cy="9735992"/>
            </a:xfrm>
            <a:custGeom>
              <a:avLst/>
              <a:gdLst/>
              <a:ahLst/>
              <a:cxnLst/>
              <a:rect l="l" t="t" r="r" b="b"/>
              <a:pathLst>
                <a:path w="4482613" h="9735992">
                  <a:moveTo>
                    <a:pt x="0" y="0"/>
                  </a:moveTo>
                  <a:lnTo>
                    <a:pt x="4482613" y="0"/>
                  </a:lnTo>
                  <a:lnTo>
                    <a:pt x="4482613" y="9735992"/>
                  </a:lnTo>
                  <a:lnTo>
                    <a:pt x="0" y="9735992"/>
                  </a:lnTo>
                  <a:lnTo>
                    <a:pt x="0" y="0"/>
                  </a:lnTo>
                  <a:close/>
                </a:path>
              </a:pathLst>
            </a:custGeom>
            <a:blipFill>
              <a:blip r:embed="rId7"/>
              <a:stretch>
                <a:fillRect/>
              </a:stretch>
            </a:blipFill>
          </p:spPr>
          <p:txBody>
            <a:bodyPr/>
            <a:lstStyle/>
            <a:p>
              <a:endParaRPr lang="tr-TR"/>
            </a:p>
          </p:txBody>
        </p:sp>
        <p:sp>
          <p:nvSpPr>
            <p:cNvPr id="14" name="Freeform 14"/>
            <p:cNvSpPr/>
            <p:nvPr/>
          </p:nvSpPr>
          <p:spPr>
            <a:xfrm>
              <a:off x="888987" y="8696890"/>
              <a:ext cx="1595550" cy="1039102"/>
            </a:xfrm>
            <a:custGeom>
              <a:avLst/>
              <a:gdLst/>
              <a:ahLst/>
              <a:cxnLst/>
              <a:rect l="l" t="t" r="r" b="b"/>
              <a:pathLst>
                <a:path w="1595550" h="1039102">
                  <a:moveTo>
                    <a:pt x="0" y="0"/>
                  </a:moveTo>
                  <a:lnTo>
                    <a:pt x="1595550" y="0"/>
                  </a:lnTo>
                  <a:lnTo>
                    <a:pt x="1595550" y="1039102"/>
                  </a:lnTo>
                  <a:lnTo>
                    <a:pt x="0" y="1039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grpSp>
      <p:sp>
        <p:nvSpPr>
          <p:cNvPr id="15" name="TextBox 15"/>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16" name="TextBox 16"/>
          <p:cNvSpPr txBox="1"/>
          <p:nvPr/>
        </p:nvSpPr>
        <p:spPr>
          <a:xfrm>
            <a:off x="13769329" y="495171"/>
            <a:ext cx="3489971" cy="1261044"/>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Tasarım</a:t>
            </a:r>
          </a:p>
          <a:p>
            <a:pPr algn="r">
              <a:lnSpc>
                <a:spcPts val="5040"/>
              </a:lnSpc>
            </a:pPr>
            <a:r>
              <a:rPr lang="en-US" sz="3600">
                <a:solidFill>
                  <a:srgbClr val="101010"/>
                </a:solidFill>
                <a:latin typeface="Montserrat Classic Bold"/>
              </a:rPr>
              <a:t>Prototipi</a:t>
            </a:r>
          </a:p>
        </p:txBody>
      </p:sp>
      <p:sp>
        <p:nvSpPr>
          <p:cNvPr id="17" name="Freeform 17"/>
          <p:cNvSpPr/>
          <p:nvPr/>
        </p:nvSpPr>
        <p:spPr>
          <a:xfrm>
            <a:off x="10497380" y="6719450"/>
            <a:ext cx="686970" cy="447389"/>
          </a:xfrm>
          <a:custGeom>
            <a:avLst/>
            <a:gdLst/>
            <a:ahLst/>
            <a:cxnLst/>
            <a:rect l="l" t="t" r="r" b="b"/>
            <a:pathLst>
              <a:path w="686970" h="447389">
                <a:moveTo>
                  <a:pt x="0" y="0"/>
                </a:moveTo>
                <a:lnTo>
                  <a:pt x="686970" y="0"/>
                </a:lnTo>
                <a:lnTo>
                  <a:pt x="686970" y="447389"/>
                </a:lnTo>
                <a:lnTo>
                  <a:pt x="0" y="4473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18" name="Freeform 18"/>
          <p:cNvSpPr/>
          <p:nvPr/>
        </p:nvSpPr>
        <p:spPr>
          <a:xfrm rot="-1044472">
            <a:off x="11199441" y="6955048"/>
            <a:ext cx="915913" cy="258745"/>
          </a:xfrm>
          <a:custGeom>
            <a:avLst/>
            <a:gdLst/>
            <a:ahLst/>
            <a:cxnLst/>
            <a:rect l="l" t="t" r="r" b="b"/>
            <a:pathLst>
              <a:path w="915913" h="258745">
                <a:moveTo>
                  <a:pt x="0" y="0"/>
                </a:moveTo>
                <a:lnTo>
                  <a:pt x="915913" y="0"/>
                </a:lnTo>
                <a:lnTo>
                  <a:pt x="915913" y="258745"/>
                </a:lnTo>
                <a:lnTo>
                  <a:pt x="0" y="258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0790" y="0"/>
            <a:ext cx="212090" cy="5143500"/>
            <a:chOff x="0" y="0"/>
            <a:chExt cx="55859" cy="1354667"/>
          </a:xfrm>
        </p:grpSpPr>
        <p:sp>
          <p:nvSpPr>
            <p:cNvPr id="3" name="Freeform 3"/>
            <p:cNvSpPr/>
            <p:nvPr/>
          </p:nvSpPr>
          <p:spPr>
            <a:xfrm>
              <a:off x="0" y="0"/>
              <a:ext cx="55859" cy="1354667"/>
            </a:xfrm>
            <a:custGeom>
              <a:avLst/>
              <a:gdLst/>
              <a:ahLst/>
              <a:cxnLst/>
              <a:rect l="l" t="t" r="r" b="b"/>
              <a:pathLst>
                <a:path w="55859" h="1354667">
                  <a:moveTo>
                    <a:pt x="0" y="0"/>
                  </a:moveTo>
                  <a:lnTo>
                    <a:pt x="55859" y="0"/>
                  </a:lnTo>
                  <a:lnTo>
                    <a:pt x="55859" y="1354667"/>
                  </a:lnTo>
                  <a:lnTo>
                    <a:pt x="0" y="1354667"/>
                  </a:lnTo>
                  <a:close/>
                </a:path>
              </a:pathLst>
            </a:custGeom>
            <a:solidFill>
              <a:srgbClr val="F9B314"/>
            </a:solidFill>
          </p:spPr>
          <p:txBody>
            <a:bodyPr/>
            <a:lstStyle/>
            <a:p>
              <a:endParaRPr lang="tr-TR"/>
            </a:p>
          </p:txBody>
        </p:sp>
        <p:sp>
          <p:nvSpPr>
            <p:cNvPr id="4" name="TextBox 4"/>
            <p:cNvSpPr txBox="1"/>
            <p:nvPr/>
          </p:nvSpPr>
          <p:spPr>
            <a:xfrm>
              <a:off x="0" y="-38100"/>
              <a:ext cx="55859" cy="139276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264223" y="1556075"/>
            <a:ext cx="7995077" cy="86843"/>
            <a:chOff x="0" y="0"/>
            <a:chExt cx="2105699" cy="22872"/>
          </a:xfrm>
        </p:grpSpPr>
        <p:sp>
          <p:nvSpPr>
            <p:cNvPr id="6" name="Freeform 6"/>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7" name="TextBox 7"/>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3825312" y="5143500"/>
            <a:ext cx="3433988" cy="4114800"/>
          </a:xfrm>
          <a:custGeom>
            <a:avLst/>
            <a:gdLst/>
            <a:ahLst/>
            <a:cxnLst/>
            <a:rect l="l" t="t" r="r" b="b"/>
            <a:pathLst>
              <a:path w="3433988" h="4114800">
                <a:moveTo>
                  <a:pt x="0" y="0"/>
                </a:moveTo>
                <a:lnTo>
                  <a:pt x="3433988" y="0"/>
                </a:lnTo>
                <a:lnTo>
                  <a:pt x="34339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9" name="TextBox 9"/>
          <p:cNvSpPr txBox="1"/>
          <p:nvPr/>
        </p:nvSpPr>
        <p:spPr>
          <a:xfrm>
            <a:off x="2794627" y="4105507"/>
            <a:ext cx="10678438" cy="1360170"/>
          </a:xfrm>
          <a:prstGeom prst="rect">
            <a:avLst/>
          </a:prstGeom>
        </p:spPr>
        <p:txBody>
          <a:bodyPr lIns="0" tIns="0" rIns="0" bIns="0" rtlCol="0" anchor="t">
            <a:spAutoFit/>
          </a:bodyPr>
          <a:lstStyle/>
          <a:p>
            <a:pPr>
              <a:lnSpc>
                <a:spcPts val="10560"/>
              </a:lnSpc>
            </a:pPr>
            <a:r>
              <a:rPr lang="en-US" sz="9600">
                <a:solidFill>
                  <a:srgbClr val="1211CA"/>
                </a:solidFill>
                <a:latin typeface="Montserrat Ultra-Bold"/>
              </a:rPr>
              <a:t>TEŞEKKÜRLER</a:t>
            </a:r>
          </a:p>
        </p:txBody>
      </p:sp>
      <p:sp>
        <p:nvSpPr>
          <p:cNvPr id="10" name="TextBox 10"/>
          <p:cNvSpPr txBox="1"/>
          <p:nvPr/>
        </p:nvSpPr>
        <p:spPr>
          <a:xfrm>
            <a:off x="9144000" y="981075"/>
            <a:ext cx="8115300" cy="405699"/>
          </a:xfrm>
          <a:prstGeom prst="rect">
            <a:avLst/>
          </a:prstGeom>
        </p:spPr>
        <p:txBody>
          <a:bodyPr lIns="0" tIns="0" rIns="0" bIns="0" rtlCol="0" anchor="t">
            <a:spAutoFit/>
          </a:bodyPr>
          <a:lstStyle/>
          <a:p>
            <a:pPr algn="r">
              <a:lnSpc>
                <a:spcPts val="3359"/>
              </a:lnSpc>
            </a:pPr>
            <a:r>
              <a:rPr lang="en-US" sz="2400">
                <a:solidFill>
                  <a:srgbClr val="101010"/>
                </a:solidFill>
                <a:latin typeface="Montserrat Classic Bold"/>
              </a:rPr>
              <a:t>Patika.dev&amp;Timus Product Management Bootcamp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9329" y="1028700"/>
            <a:ext cx="3489971" cy="1541562"/>
            <a:chOff x="0" y="0"/>
            <a:chExt cx="4653294" cy="2055416"/>
          </a:xfrm>
        </p:grpSpPr>
        <p:grpSp>
          <p:nvGrpSpPr>
            <p:cNvPr id="3" name="Group 3"/>
            <p:cNvGrpSpPr/>
            <p:nvPr/>
          </p:nvGrpSpPr>
          <p:grpSpPr>
            <a:xfrm>
              <a:off x="975502" y="1727588"/>
              <a:ext cx="3677793" cy="327828"/>
              <a:chOff x="0" y="0"/>
              <a:chExt cx="726478" cy="64756"/>
            </a:xfrm>
          </p:grpSpPr>
          <p:sp>
            <p:nvSpPr>
              <p:cNvPr id="4" name="Freeform 4"/>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5" name="TextBox 5"/>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76200"/>
              <a:ext cx="4653294" cy="1608667"/>
            </a:xfrm>
            <a:prstGeom prst="rect">
              <a:avLst/>
            </a:prstGeom>
          </p:spPr>
          <p:txBody>
            <a:bodyPr lIns="0" tIns="0" rIns="0" bIns="0" rtlCol="0" anchor="t">
              <a:spAutoFit/>
            </a:bodyPr>
            <a:lstStyle/>
            <a:p>
              <a:pPr algn="r">
                <a:lnSpc>
                  <a:spcPts val="4900"/>
                </a:lnSpc>
              </a:pPr>
              <a:r>
                <a:rPr lang="en-US" sz="3500">
                  <a:solidFill>
                    <a:srgbClr val="101010"/>
                  </a:solidFill>
                  <a:latin typeface="Montserrat Classic Bold"/>
                </a:rPr>
                <a:t>Ürün ve </a:t>
              </a:r>
            </a:p>
            <a:p>
              <a:pPr algn="r">
                <a:lnSpc>
                  <a:spcPts val="4900"/>
                </a:lnSpc>
              </a:pPr>
              <a:r>
                <a:rPr lang="en-US" sz="3500">
                  <a:solidFill>
                    <a:srgbClr val="101010"/>
                  </a:solidFill>
                  <a:latin typeface="Montserrat Classic Bold"/>
                </a:rPr>
                <a:t>Problem</a:t>
              </a:r>
            </a:p>
          </p:txBody>
        </p:sp>
      </p:grpSp>
      <p:grpSp>
        <p:nvGrpSpPr>
          <p:cNvPr id="7" name="Group 7"/>
          <p:cNvGrpSpPr/>
          <p:nvPr/>
        </p:nvGrpSpPr>
        <p:grpSpPr>
          <a:xfrm>
            <a:off x="1028700" y="1556385"/>
            <a:ext cx="7995077" cy="86843"/>
            <a:chOff x="0" y="0"/>
            <a:chExt cx="2105699" cy="22872"/>
          </a:xfrm>
        </p:grpSpPr>
        <p:sp>
          <p:nvSpPr>
            <p:cNvPr id="8" name="Freeform 8"/>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9" name="TextBox 9"/>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0066756" y="4011930"/>
            <a:ext cx="7405146" cy="5246370"/>
            <a:chOff x="0" y="0"/>
            <a:chExt cx="1147251" cy="812800"/>
          </a:xfrm>
        </p:grpSpPr>
        <p:sp>
          <p:nvSpPr>
            <p:cNvPr id="11" name="Freeform 11"/>
            <p:cNvSpPr/>
            <p:nvPr/>
          </p:nvSpPr>
          <p:spPr>
            <a:xfrm>
              <a:off x="0" y="0"/>
              <a:ext cx="1147251" cy="812800"/>
            </a:xfrm>
            <a:custGeom>
              <a:avLst/>
              <a:gdLst/>
              <a:ahLst/>
              <a:cxnLst/>
              <a:rect l="l" t="t" r="r" b="b"/>
              <a:pathLst>
                <a:path w="1147251" h="812800">
                  <a:moveTo>
                    <a:pt x="24046" y="0"/>
                  </a:moveTo>
                  <a:lnTo>
                    <a:pt x="1123205" y="0"/>
                  </a:lnTo>
                  <a:cubicBezTo>
                    <a:pt x="1129582" y="0"/>
                    <a:pt x="1135699" y="2533"/>
                    <a:pt x="1140208" y="7043"/>
                  </a:cubicBezTo>
                  <a:cubicBezTo>
                    <a:pt x="1144718" y="11552"/>
                    <a:pt x="1147251" y="17669"/>
                    <a:pt x="1147251" y="24046"/>
                  </a:cubicBezTo>
                  <a:lnTo>
                    <a:pt x="1147251" y="788754"/>
                  </a:lnTo>
                  <a:cubicBezTo>
                    <a:pt x="1147251" y="802034"/>
                    <a:pt x="1136485" y="812800"/>
                    <a:pt x="1123205" y="812800"/>
                  </a:cubicBezTo>
                  <a:lnTo>
                    <a:pt x="24046" y="812800"/>
                  </a:lnTo>
                  <a:cubicBezTo>
                    <a:pt x="17669" y="812800"/>
                    <a:pt x="11552" y="810267"/>
                    <a:pt x="7043" y="805757"/>
                  </a:cubicBezTo>
                  <a:cubicBezTo>
                    <a:pt x="2533" y="801248"/>
                    <a:pt x="0" y="795131"/>
                    <a:pt x="0" y="788754"/>
                  </a:cubicBezTo>
                  <a:lnTo>
                    <a:pt x="0" y="24046"/>
                  </a:lnTo>
                  <a:cubicBezTo>
                    <a:pt x="0" y="17669"/>
                    <a:pt x="2533" y="11552"/>
                    <a:pt x="7043" y="7043"/>
                  </a:cubicBezTo>
                  <a:cubicBezTo>
                    <a:pt x="11552" y="2533"/>
                    <a:pt x="17669" y="0"/>
                    <a:pt x="24046" y="0"/>
                  </a:cubicBezTo>
                  <a:close/>
                </a:path>
              </a:pathLst>
            </a:custGeom>
            <a:blipFill>
              <a:blip r:embed="rId2"/>
              <a:stretch>
                <a:fillRect l="-12975" r="-12975"/>
              </a:stretch>
            </a:blipFill>
          </p:spPr>
          <p:txBody>
            <a:bodyPr/>
            <a:lstStyle/>
            <a:p>
              <a:endParaRPr lang="tr-TR"/>
            </a:p>
          </p:txBody>
        </p:sp>
      </p:grpSp>
      <p:sp>
        <p:nvSpPr>
          <p:cNvPr id="12" name="TextBox 12"/>
          <p:cNvSpPr txBox="1"/>
          <p:nvPr/>
        </p:nvSpPr>
        <p:spPr>
          <a:xfrm>
            <a:off x="1028700" y="2531261"/>
            <a:ext cx="8115300" cy="372729"/>
          </a:xfrm>
          <a:prstGeom prst="rect">
            <a:avLst/>
          </a:prstGeom>
        </p:spPr>
        <p:txBody>
          <a:bodyPr lIns="0" tIns="0" rIns="0" bIns="0" rtlCol="0" anchor="t">
            <a:spAutoFit/>
          </a:bodyPr>
          <a:lstStyle/>
          <a:p>
            <a:pPr algn="just">
              <a:lnSpc>
                <a:spcPts val="3079"/>
              </a:lnSpc>
            </a:pPr>
            <a:r>
              <a:rPr lang="en-US" sz="2199">
                <a:solidFill>
                  <a:srgbClr val="2D262A"/>
                </a:solidFill>
                <a:latin typeface="Montserrat Classic"/>
              </a:rPr>
              <a:t>Amazon Prime Video</a:t>
            </a:r>
          </a:p>
        </p:txBody>
      </p:sp>
      <p:sp>
        <p:nvSpPr>
          <p:cNvPr id="13" name="TextBox 13"/>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14" name="TextBox 14"/>
          <p:cNvSpPr txBox="1"/>
          <p:nvPr/>
        </p:nvSpPr>
        <p:spPr>
          <a:xfrm>
            <a:off x="1028700" y="2011188"/>
            <a:ext cx="6210300" cy="455295"/>
          </a:xfrm>
          <a:prstGeom prst="rect">
            <a:avLst/>
          </a:prstGeom>
        </p:spPr>
        <p:txBody>
          <a:bodyPr lIns="0" tIns="0" rIns="0" bIns="0" rtlCol="0" anchor="t">
            <a:spAutoFit/>
          </a:bodyPr>
          <a:lstStyle/>
          <a:p>
            <a:pPr>
              <a:lnSpc>
                <a:spcPts val="3779"/>
              </a:lnSpc>
            </a:pPr>
            <a:r>
              <a:rPr lang="en-US" sz="2699">
                <a:solidFill>
                  <a:srgbClr val="1211CA"/>
                </a:solidFill>
                <a:latin typeface="Montserrat Classic Bold"/>
              </a:rPr>
              <a:t>Ürün</a:t>
            </a:r>
          </a:p>
        </p:txBody>
      </p:sp>
      <p:sp>
        <p:nvSpPr>
          <p:cNvPr id="15" name="TextBox 15"/>
          <p:cNvSpPr txBox="1"/>
          <p:nvPr/>
        </p:nvSpPr>
        <p:spPr>
          <a:xfrm>
            <a:off x="1028700" y="3951128"/>
            <a:ext cx="8115300" cy="1153746"/>
          </a:xfrm>
          <a:prstGeom prst="rect">
            <a:avLst/>
          </a:prstGeom>
        </p:spPr>
        <p:txBody>
          <a:bodyPr lIns="0" tIns="0" rIns="0" bIns="0" rtlCol="0" anchor="t">
            <a:spAutoFit/>
          </a:bodyPr>
          <a:lstStyle/>
          <a:p>
            <a:pPr algn="just">
              <a:lnSpc>
                <a:spcPts val="3079"/>
              </a:lnSpc>
            </a:pPr>
            <a:r>
              <a:rPr lang="en-US" sz="2199">
                <a:solidFill>
                  <a:srgbClr val="2D262A"/>
                </a:solidFill>
                <a:latin typeface="Montserrat Classic"/>
              </a:rPr>
              <a:t>Abonelik sayılarını artırmak amacıyla içeriklerin sayısını arttırdık ancak kullanıcılar vakitlerini içerikleri izlemek yerine doğru içeriği bulabilmeye harcıyor.</a:t>
            </a:r>
          </a:p>
        </p:txBody>
      </p:sp>
      <p:sp>
        <p:nvSpPr>
          <p:cNvPr id="16" name="TextBox 16"/>
          <p:cNvSpPr txBox="1"/>
          <p:nvPr/>
        </p:nvSpPr>
        <p:spPr>
          <a:xfrm>
            <a:off x="1028700" y="3429158"/>
            <a:ext cx="6210300" cy="455295"/>
          </a:xfrm>
          <a:prstGeom prst="rect">
            <a:avLst/>
          </a:prstGeom>
        </p:spPr>
        <p:txBody>
          <a:bodyPr lIns="0" tIns="0" rIns="0" bIns="0" rtlCol="0" anchor="t">
            <a:spAutoFit/>
          </a:bodyPr>
          <a:lstStyle/>
          <a:p>
            <a:pPr>
              <a:lnSpc>
                <a:spcPts val="3779"/>
              </a:lnSpc>
            </a:pPr>
            <a:r>
              <a:rPr lang="en-US" sz="2699">
                <a:solidFill>
                  <a:srgbClr val="1211CA"/>
                </a:solidFill>
                <a:latin typeface="Montserrat Classic Bold"/>
              </a:rPr>
              <a:t>Problem</a:t>
            </a:r>
          </a:p>
        </p:txBody>
      </p:sp>
      <p:sp>
        <p:nvSpPr>
          <p:cNvPr id="17" name="TextBox 17"/>
          <p:cNvSpPr txBox="1"/>
          <p:nvPr/>
        </p:nvSpPr>
        <p:spPr>
          <a:xfrm>
            <a:off x="1028700" y="6152012"/>
            <a:ext cx="8115300" cy="3106288"/>
          </a:xfrm>
          <a:prstGeom prst="rect">
            <a:avLst/>
          </a:prstGeom>
        </p:spPr>
        <p:txBody>
          <a:bodyPr lIns="0" tIns="0" rIns="0" bIns="0" rtlCol="0" anchor="t">
            <a:spAutoFit/>
          </a:bodyPr>
          <a:lstStyle/>
          <a:p>
            <a:pPr algn="just">
              <a:lnSpc>
                <a:spcPts val="3079"/>
              </a:lnSpc>
            </a:pPr>
            <a:r>
              <a:rPr lang="en-US" sz="2199">
                <a:solidFill>
                  <a:srgbClr val="2D262A"/>
                </a:solidFill>
                <a:latin typeface="Montserrat Classic"/>
              </a:rPr>
              <a:t>Amazon Prime Video, abone sayılarını artırmak amacıyla içerik çeşitliliğini genişletti. Ancak, kullanıcılar içerikleri bulma sürecinde zorlanıyor ve zamanlarını etkili bir şekilde harcayamıyor. Bu bağlamda, kullanıcı deneyimini iyileştirmek ve abonelik sayılarını daha da artırmak için yeni özellikler ve iyileştirmeler içeren bir proje başlatıyoruz. Bu proje, kullanıcıların ilgi alanlarına uygun içeriklere daha hızlı erişmelerini sağlamayı hedefler.</a:t>
            </a:r>
          </a:p>
        </p:txBody>
      </p:sp>
      <p:sp>
        <p:nvSpPr>
          <p:cNvPr id="18" name="TextBox 18"/>
          <p:cNvSpPr txBox="1"/>
          <p:nvPr/>
        </p:nvSpPr>
        <p:spPr>
          <a:xfrm>
            <a:off x="1028700" y="5630042"/>
            <a:ext cx="6210300" cy="455295"/>
          </a:xfrm>
          <a:prstGeom prst="rect">
            <a:avLst/>
          </a:prstGeom>
        </p:spPr>
        <p:txBody>
          <a:bodyPr lIns="0" tIns="0" rIns="0" bIns="0" rtlCol="0" anchor="t">
            <a:spAutoFit/>
          </a:bodyPr>
          <a:lstStyle/>
          <a:p>
            <a:pPr>
              <a:lnSpc>
                <a:spcPts val="3779"/>
              </a:lnSpc>
            </a:pPr>
            <a:r>
              <a:rPr lang="en-US" sz="2699">
                <a:solidFill>
                  <a:srgbClr val="1211CA"/>
                </a:solidFill>
                <a:latin typeface="Montserrat Classic Bold"/>
              </a:rPr>
              <a:t>Genel Bakış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518410"/>
            <a:ext cx="6711757" cy="529176"/>
          </a:xfrm>
          <a:prstGeom prst="rect">
            <a:avLst/>
          </a:prstGeom>
        </p:spPr>
        <p:txBody>
          <a:bodyPr lIns="0" tIns="0" rIns="0" bIns="0" rtlCol="0" anchor="t">
            <a:spAutoFit/>
          </a:bodyPr>
          <a:lstStyle/>
          <a:p>
            <a:pPr>
              <a:lnSpc>
                <a:spcPts val="3947"/>
              </a:lnSpc>
            </a:pPr>
            <a:r>
              <a:rPr lang="en-US" sz="4200">
                <a:solidFill>
                  <a:srgbClr val="1211CA"/>
                </a:solidFill>
                <a:latin typeface="Montserrat Heavy"/>
              </a:rPr>
              <a:t>Amazon Prime Video &amp;</a:t>
            </a:r>
          </a:p>
        </p:txBody>
      </p:sp>
      <p:sp>
        <p:nvSpPr>
          <p:cNvPr id="3" name="TextBox 3"/>
          <p:cNvSpPr txBox="1"/>
          <p:nvPr/>
        </p:nvSpPr>
        <p:spPr>
          <a:xfrm>
            <a:off x="1028700" y="3252805"/>
            <a:ext cx="6448950" cy="1024443"/>
          </a:xfrm>
          <a:prstGeom prst="rect">
            <a:avLst/>
          </a:prstGeom>
        </p:spPr>
        <p:txBody>
          <a:bodyPr lIns="0" tIns="0" rIns="0" bIns="0" rtlCol="0" anchor="t">
            <a:spAutoFit/>
          </a:bodyPr>
          <a:lstStyle/>
          <a:p>
            <a:pPr>
              <a:lnSpc>
                <a:spcPts val="3947"/>
              </a:lnSpc>
            </a:pPr>
            <a:r>
              <a:rPr lang="en-US" sz="4200">
                <a:solidFill>
                  <a:srgbClr val="F9B314"/>
                </a:solidFill>
                <a:latin typeface="Montserrat Heavy"/>
              </a:rPr>
              <a:t>Netflix / Disney+ / Exxen</a:t>
            </a:r>
          </a:p>
        </p:txBody>
      </p:sp>
      <p:sp>
        <p:nvSpPr>
          <p:cNvPr id="4" name="TextBox 4"/>
          <p:cNvSpPr txBox="1"/>
          <p:nvPr/>
        </p:nvSpPr>
        <p:spPr>
          <a:xfrm>
            <a:off x="1028700" y="5081296"/>
            <a:ext cx="7995077" cy="4177004"/>
          </a:xfrm>
          <a:prstGeom prst="rect">
            <a:avLst/>
          </a:prstGeom>
        </p:spPr>
        <p:txBody>
          <a:bodyPr lIns="0" tIns="0" rIns="0" bIns="0" rtlCol="0" anchor="t">
            <a:spAutoFit/>
          </a:bodyPr>
          <a:lstStyle/>
          <a:p>
            <a:pPr algn="just">
              <a:lnSpc>
                <a:spcPts val="3359"/>
              </a:lnSpc>
            </a:pPr>
            <a:r>
              <a:rPr lang="en-US" sz="2400">
                <a:solidFill>
                  <a:srgbClr val="2D262A"/>
                </a:solidFill>
                <a:latin typeface="Montserrat Classic"/>
              </a:rPr>
              <a:t>Amazon Prime Video, geniş bir içerik kütüphanesi ve kullanıcı dostu bir deneyim sunmak adına gelişmiş bir öneri sistemi kullanır. Prime Video aynı zamanda kullanıcıların Amazon platformu üzerindeki alışveriş alışkanlıklarından da veriler toplar. Bu sayede Amazon, hem video içeriklerini hem de ürün içeriklerini kapsayan bir öneri sistemi sunabilir. Platform, kullanıcıların tercihlerini anlamak ve kişiselleştirilmiş içerik önerileri sunmak için çeşitli stratejileri benimser. </a:t>
            </a:r>
          </a:p>
        </p:txBody>
      </p:sp>
      <p:sp>
        <p:nvSpPr>
          <p:cNvPr id="5" name="TextBox 5"/>
          <p:cNvSpPr txBox="1"/>
          <p:nvPr/>
        </p:nvSpPr>
        <p:spPr>
          <a:xfrm>
            <a:off x="13769329" y="952500"/>
            <a:ext cx="3489971" cy="1225550"/>
          </a:xfrm>
          <a:prstGeom prst="rect">
            <a:avLst/>
          </a:prstGeom>
        </p:spPr>
        <p:txBody>
          <a:bodyPr lIns="0" tIns="0" rIns="0" bIns="0" rtlCol="0" anchor="t">
            <a:spAutoFit/>
          </a:bodyPr>
          <a:lstStyle/>
          <a:p>
            <a:pPr algn="r">
              <a:lnSpc>
                <a:spcPts val="4900"/>
              </a:lnSpc>
            </a:pPr>
            <a:r>
              <a:rPr lang="en-US" sz="3500">
                <a:solidFill>
                  <a:srgbClr val="101010"/>
                </a:solidFill>
                <a:latin typeface="Montserrat Classic Bold"/>
              </a:rPr>
              <a:t>Rakip</a:t>
            </a:r>
          </a:p>
          <a:p>
            <a:pPr algn="r">
              <a:lnSpc>
                <a:spcPts val="4900"/>
              </a:lnSpc>
            </a:pPr>
            <a:r>
              <a:rPr lang="en-US" sz="3500">
                <a:solidFill>
                  <a:srgbClr val="101010"/>
                </a:solidFill>
                <a:latin typeface="Montserrat Classic Bold"/>
              </a:rPr>
              <a:t>Analizi</a:t>
            </a:r>
          </a:p>
        </p:txBody>
      </p:sp>
      <p:grpSp>
        <p:nvGrpSpPr>
          <p:cNvPr id="6" name="Group 6"/>
          <p:cNvGrpSpPr/>
          <p:nvPr/>
        </p:nvGrpSpPr>
        <p:grpSpPr>
          <a:xfrm>
            <a:off x="14500955" y="2413635"/>
            <a:ext cx="2758345" cy="245871"/>
            <a:chOff x="0" y="0"/>
            <a:chExt cx="726478" cy="64756"/>
          </a:xfrm>
        </p:grpSpPr>
        <p:sp>
          <p:nvSpPr>
            <p:cNvPr id="7" name="Freeform 7"/>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8" name="TextBox 8"/>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28700" y="1556075"/>
            <a:ext cx="7995077" cy="86843"/>
            <a:chOff x="0" y="0"/>
            <a:chExt cx="2105699" cy="22872"/>
          </a:xfrm>
        </p:grpSpPr>
        <p:sp>
          <p:nvSpPr>
            <p:cNvPr id="10" name="Freeform 10"/>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11" name="TextBox 11"/>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13" name="TextBox 13"/>
          <p:cNvSpPr txBox="1"/>
          <p:nvPr/>
        </p:nvSpPr>
        <p:spPr>
          <a:xfrm>
            <a:off x="1028700" y="4582114"/>
            <a:ext cx="4470400" cy="405699"/>
          </a:xfrm>
          <a:prstGeom prst="rect">
            <a:avLst/>
          </a:prstGeom>
        </p:spPr>
        <p:txBody>
          <a:bodyPr lIns="0" tIns="0" rIns="0" bIns="0" rtlCol="0" anchor="t">
            <a:spAutoFit/>
          </a:bodyPr>
          <a:lstStyle/>
          <a:p>
            <a:pPr>
              <a:lnSpc>
                <a:spcPts val="3359"/>
              </a:lnSpc>
            </a:pPr>
            <a:r>
              <a:rPr lang="en-US" sz="2400">
                <a:solidFill>
                  <a:srgbClr val="1211CA"/>
                </a:solidFill>
                <a:latin typeface="Montserrat Classic Bold"/>
              </a:rPr>
              <a:t>Amazon Prime Video</a:t>
            </a:r>
          </a:p>
        </p:txBody>
      </p:sp>
      <p:sp>
        <p:nvSpPr>
          <p:cNvPr id="14" name="TextBox 14"/>
          <p:cNvSpPr txBox="1"/>
          <p:nvPr/>
        </p:nvSpPr>
        <p:spPr>
          <a:xfrm>
            <a:off x="9584071" y="5095875"/>
            <a:ext cx="7675229" cy="3757970"/>
          </a:xfrm>
          <a:prstGeom prst="rect">
            <a:avLst/>
          </a:prstGeom>
        </p:spPr>
        <p:txBody>
          <a:bodyPr lIns="0" tIns="0" rIns="0" bIns="0" rtlCol="0" anchor="t">
            <a:spAutoFit/>
          </a:bodyPr>
          <a:lstStyle/>
          <a:p>
            <a:pPr algn="just">
              <a:lnSpc>
                <a:spcPts val="3359"/>
              </a:lnSpc>
            </a:pPr>
            <a:r>
              <a:rPr lang="en-US" sz="2400">
                <a:solidFill>
                  <a:srgbClr val="2D262A"/>
                </a:solidFill>
                <a:latin typeface="Montserrat Classic"/>
              </a:rPr>
              <a:t>Platform, kullanıcıların tercihlerini anlamak ve kişiselleştirilmiş içerik önerileri sunmak için çeşitli stratejileri benimser.</a:t>
            </a:r>
          </a:p>
          <a:p>
            <a:pPr algn="just">
              <a:lnSpc>
                <a:spcPts val="3359"/>
              </a:lnSpc>
            </a:pPr>
            <a:endParaRPr lang="en-US" sz="2400">
              <a:solidFill>
                <a:srgbClr val="2D262A"/>
              </a:solidFill>
              <a:latin typeface="Montserrat Classic"/>
            </a:endParaRPr>
          </a:p>
          <a:p>
            <a:pPr marL="518160" lvl="1" indent="-259080" algn="just">
              <a:lnSpc>
                <a:spcPts val="3359"/>
              </a:lnSpc>
              <a:buFont typeface="Arial"/>
              <a:buChar char="•"/>
            </a:pPr>
            <a:r>
              <a:rPr lang="en-US" sz="2400">
                <a:solidFill>
                  <a:srgbClr val="2D262A"/>
                </a:solidFill>
                <a:latin typeface="Montserrat Classic"/>
              </a:rPr>
              <a:t>Kullanıcı Profili Oluşturma</a:t>
            </a:r>
          </a:p>
          <a:p>
            <a:pPr marL="518160" lvl="1" indent="-259080" algn="just">
              <a:lnSpc>
                <a:spcPts val="3359"/>
              </a:lnSpc>
              <a:buFont typeface="Arial"/>
              <a:buChar char="•"/>
            </a:pPr>
            <a:r>
              <a:rPr lang="en-US" sz="2400">
                <a:solidFill>
                  <a:srgbClr val="2D262A"/>
                </a:solidFill>
                <a:latin typeface="Montserrat Classic"/>
              </a:rPr>
              <a:t>İzleme Geçmişi ve Puanlama</a:t>
            </a:r>
          </a:p>
          <a:p>
            <a:pPr marL="518160" lvl="1" indent="-259080" algn="just">
              <a:lnSpc>
                <a:spcPts val="3359"/>
              </a:lnSpc>
              <a:buFont typeface="Arial"/>
              <a:buChar char="•"/>
            </a:pPr>
            <a:r>
              <a:rPr lang="en-US" sz="2400">
                <a:solidFill>
                  <a:srgbClr val="2D262A"/>
                </a:solidFill>
                <a:latin typeface="Montserrat Classic"/>
              </a:rPr>
              <a:t>Kişisel Tercihlere Dayalı Öneriler</a:t>
            </a:r>
          </a:p>
          <a:p>
            <a:pPr marL="518160" lvl="1" indent="-259080" algn="just">
              <a:lnSpc>
                <a:spcPts val="3359"/>
              </a:lnSpc>
              <a:buFont typeface="Arial"/>
              <a:buChar char="•"/>
            </a:pPr>
            <a:r>
              <a:rPr lang="en-US" sz="2400">
                <a:solidFill>
                  <a:srgbClr val="2D262A"/>
                </a:solidFill>
                <a:latin typeface="Montserrat Classic"/>
              </a:rPr>
              <a:t>Algoritmalar ve Makine Öğrenimi</a:t>
            </a:r>
          </a:p>
          <a:p>
            <a:pPr marL="518160" lvl="1" indent="-259080" algn="just">
              <a:lnSpc>
                <a:spcPts val="3359"/>
              </a:lnSpc>
              <a:buFont typeface="Arial"/>
              <a:buChar char="•"/>
            </a:pPr>
            <a:r>
              <a:rPr lang="en-US" sz="2400">
                <a:solidFill>
                  <a:srgbClr val="2D262A"/>
                </a:solidFill>
                <a:latin typeface="Montserrat Classic"/>
              </a:rPr>
              <a:t>Dönemsel ve Tematik Öneriler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3340" y="3600073"/>
            <a:ext cx="4976517" cy="5343952"/>
          </a:xfrm>
          <a:prstGeom prst="rect">
            <a:avLst/>
          </a:prstGeom>
        </p:spPr>
        <p:txBody>
          <a:bodyPr lIns="0" tIns="0" rIns="0" bIns="0" rtlCol="0" anchor="t">
            <a:spAutoFit/>
          </a:bodyPr>
          <a:lstStyle/>
          <a:p>
            <a:pPr marL="431801" lvl="1" indent="-215900">
              <a:lnSpc>
                <a:spcPts val="2540"/>
              </a:lnSpc>
              <a:buFont typeface="Arial"/>
              <a:buChar char="•"/>
            </a:pPr>
            <a:r>
              <a:rPr lang="en-US" sz="2000">
                <a:solidFill>
                  <a:srgbClr val="2D262A"/>
                </a:solidFill>
                <a:latin typeface="Montserrat Classic"/>
              </a:rPr>
              <a:t>Kişiselleştirilmiş öneriler</a:t>
            </a:r>
          </a:p>
          <a:p>
            <a:pPr marL="431801" lvl="1" indent="-215900">
              <a:lnSpc>
                <a:spcPts val="2540"/>
              </a:lnSpc>
              <a:buFont typeface="Arial"/>
              <a:buChar char="•"/>
            </a:pPr>
            <a:r>
              <a:rPr lang="en-US" sz="2000">
                <a:solidFill>
                  <a:srgbClr val="2D262A"/>
                </a:solidFill>
                <a:latin typeface="Montserrat Classic"/>
              </a:rPr>
              <a:t>İzleme alışkanlıklarını izleme</a:t>
            </a:r>
          </a:p>
          <a:p>
            <a:pPr marL="431801" lvl="1" indent="-215900">
              <a:lnSpc>
                <a:spcPts val="2540"/>
              </a:lnSpc>
              <a:buFont typeface="Arial"/>
              <a:buChar char="•"/>
            </a:pPr>
            <a:r>
              <a:rPr lang="en-US" sz="2000">
                <a:solidFill>
                  <a:srgbClr val="2D262A"/>
                </a:solidFill>
                <a:latin typeface="Montserrat Classic"/>
              </a:rPr>
              <a:t>Profil oluştururken hızlı başlatma</a:t>
            </a:r>
          </a:p>
          <a:p>
            <a:pPr>
              <a:lnSpc>
                <a:spcPts val="2540"/>
              </a:lnSpc>
            </a:pPr>
            <a:endParaRPr lang="en-US" sz="2000">
              <a:solidFill>
                <a:srgbClr val="2D262A"/>
              </a:solidFill>
              <a:latin typeface="Montserrat Classic"/>
            </a:endParaRPr>
          </a:p>
          <a:p>
            <a:pPr algn="just">
              <a:lnSpc>
                <a:spcPts val="2540"/>
              </a:lnSpc>
            </a:pPr>
            <a:r>
              <a:rPr lang="en-US" sz="2000">
                <a:solidFill>
                  <a:srgbClr val="2D262A"/>
                </a:solidFill>
                <a:latin typeface="Montserrat Classic"/>
              </a:rPr>
              <a:t>Netflix, içerik öneri sistemleri konusunda en gelişmiş ve yenilikçi platformlardan biridir. Kullanıcıların izleme tercihlerini, beğeni ve değerlendirmelerini, izleme sürelerini, arama sorgularını, cihaz türlerini ve coğrafi konumlarını analiz ederek onlara kişiselleştirilmiş öneriler sunar. Ayrıca, içeriklerin türlerini, temalarını, oyuncularını, yönetmenlerini, senaryolarını ve diğer özelliklerini de değerlendirerek onları farklı kategorilere ayırır. </a:t>
            </a:r>
          </a:p>
        </p:txBody>
      </p:sp>
      <p:sp>
        <p:nvSpPr>
          <p:cNvPr id="3" name="TextBox 3"/>
          <p:cNvSpPr txBox="1"/>
          <p:nvPr/>
        </p:nvSpPr>
        <p:spPr>
          <a:xfrm>
            <a:off x="1028700" y="2855350"/>
            <a:ext cx="4981157" cy="405699"/>
          </a:xfrm>
          <a:prstGeom prst="rect">
            <a:avLst/>
          </a:prstGeom>
        </p:spPr>
        <p:txBody>
          <a:bodyPr lIns="0" tIns="0" rIns="0" bIns="0" rtlCol="0" anchor="t">
            <a:spAutoFit/>
          </a:bodyPr>
          <a:lstStyle/>
          <a:p>
            <a:pPr>
              <a:lnSpc>
                <a:spcPts val="3359"/>
              </a:lnSpc>
            </a:pPr>
            <a:r>
              <a:rPr lang="en-US" sz="2400">
                <a:solidFill>
                  <a:srgbClr val="1211CA"/>
                </a:solidFill>
                <a:latin typeface="Montserrat Classic Bold"/>
              </a:rPr>
              <a:t>Netflix</a:t>
            </a:r>
          </a:p>
        </p:txBody>
      </p:sp>
      <p:sp>
        <p:nvSpPr>
          <p:cNvPr id="4" name="TextBox 4"/>
          <p:cNvSpPr txBox="1"/>
          <p:nvPr/>
        </p:nvSpPr>
        <p:spPr>
          <a:xfrm>
            <a:off x="6653421" y="2855350"/>
            <a:ext cx="4981157" cy="405699"/>
          </a:xfrm>
          <a:prstGeom prst="rect">
            <a:avLst/>
          </a:prstGeom>
        </p:spPr>
        <p:txBody>
          <a:bodyPr lIns="0" tIns="0" rIns="0" bIns="0" rtlCol="0" anchor="t">
            <a:spAutoFit/>
          </a:bodyPr>
          <a:lstStyle/>
          <a:p>
            <a:pPr>
              <a:lnSpc>
                <a:spcPts val="3359"/>
              </a:lnSpc>
            </a:pPr>
            <a:r>
              <a:rPr lang="en-US" sz="2400">
                <a:solidFill>
                  <a:srgbClr val="1211CA"/>
                </a:solidFill>
                <a:latin typeface="Montserrat Classic Bold"/>
              </a:rPr>
              <a:t>Disney+</a:t>
            </a:r>
          </a:p>
        </p:txBody>
      </p:sp>
      <p:sp>
        <p:nvSpPr>
          <p:cNvPr id="5" name="TextBox 5"/>
          <p:cNvSpPr txBox="1"/>
          <p:nvPr/>
        </p:nvSpPr>
        <p:spPr>
          <a:xfrm>
            <a:off x="13769329" y="952500"/>
            <a:ext cx="3489971" cy="1225550"/>
          </a:xfrm>
          <a:prstGeom prst="rect">
            <a:avLst/>
          </a:prstGeom>
        </p:spPr>
        <p:txBody>
          <a:bodyPr lIns="0" tIns="0" rIns="0" bIns="0" rtlCol="0" anchor="t">
            <a:spAutoFit/>
          </a:bodyPr>
          <a:lstStyle/>
          <a:p>
            <a:pPr algn="r">
              <a:lnSpc>
                <a:spcPts val="4900"/>
              </a:lnSpc>
            </a:pPr>
            <a:r>
              <a:rPr lang="en-US" sz="3500">
                <a:solidFill>
                  <a:srgbClr val="101010"/>
                </a:solidFill>
                <a:latin typeface="Montserrat Classic Bold"/>
              </a:rPr>
              <a:t>Rakip</a:t>
            </a:r>
          </a:p>
          <a:p>
            <a:pPr algn="r">
              <a:lnSpc>
                <a:spcPts val="4900"/>
              </a:lnSpc>
            </a:pPr>
            <a:r>
              <a:rPr lang="en-US" sz="3500">
                <a:solidFill>
                  <a:srgbClr val="101010"/>
                </a:solidFill>
                <a:latin typeface="Montserrat Classic Bold"/>
              </a:rPr>
              <a:t>Analizi</a:t>
            </a:r>
          </a:p>
        </p:txBody>
      </p:sp>
      <p:grpSp>
        <p:nvGrpSpPr>
          <p:cNvPr id="6" name="Group 6"/>
          <p:cNvGrpSpPr/>
          <p:nvPr/>
        </p:nvGrpSpPr>
        <p:grpSpPr>
          <a:xfrm>
            <a:off x="14500955" y="2413635"/>
            <a:ext cx="2758345" cy="245871"/>
            <a:chOff x="0" y="0"/>
            <a:chExt cx="726478" cy="64756"/>
          </a:xfrm>
        </p:grpSpPr>
        <p:sp>
          <p:nvSpPr>
            <p:cNvPr id="7" name="Freeform 7"/>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8" name="TextBox 8"/>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28700" y="1556075"/>
            <a:ext cx="7995077" cy="86843"/>
            <a:chOff x="0" y="0"/>
            <a:chExt cx="2105699" cy="22872"/>
          </a:xfrm>
        </p:grpSpPr>
        <p:sp>
          <p:nvSpPr>
            <p:cNvPr id="10" name="Freeform 10"/>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11" name="TextBox 11"/>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13" name="TextBox 13"/>
          <p:cNvSpPr txBox="1"/>
          <p:nvPr/>
        </p:nvSpPr>
        <p:spPr>
          <a:xfrm>
            <a:off x="12278143" y="2855350"/>
            <a:ext cx="4981157" cy="405699"/>
          </a:xfrm>
          <a:prstGeom prst="rect">
            <a:avLst/>
          </a:prstGeom>
        </p:spPr>
        <p:txBody>
          <a:bodyPr lIns="0" tIns="0" rIns="0" bIns="0" rtlCol="0" anchor="t">
            <a:spAutoFit/>
          </a:bodyPr>
          <a:lstStyle/>
          <a:p>
            <a:pPr>
              <a:lnSpc>
                <a:spcPts val="3359"/>
              </a:lnSpc>
            </a:pPr>
            <a:r>
              <a:rPr lang="en-US" sz="2400">
                <a:solidFill>
                  <a:srgbClr val="1211CA"/>
                </a:solidFill>
                <a:latin typeface="Montserrat Classic Bold"/>
              </a:rPr>
              <a:t>Exxen</a:t>
            </a:r>
          </a:p>
        </p:txBody>
      </p:sp>
      <p:sp>
        <p:nvSpPr>
          <p:cNvPr id="14" name="TextBox 14"/>
          <p:cNvSpPr txBox="1"/>
          <p:nvPr/>
        </p:nvSpPr>
        <p:spPr>
          <a:xfrm>
            <a:off x="6653421" y="3600073"/>
            <a:ext cx="4981157" cy="5658227"/>
          </a:xfrm>
          <a:prstGeom prst="rect">
            <a:avLst/>
          </a:prstGeom>
        </p:spPr>
        <p:txBody>
          <a:bodyPr lIns="0" tIns="0" rIns="0" bIns="0" rtlCol="0" anchor="t">
            <a:spAutoFit/>
          </a:bodyPr>
          <a:lstStyle/>
          <a:p>
            <a:pPr marL="431801" lvl="1" indent="-215900">
              <a:lnSpc>
                <a:spcPts val="2540"/>
              </a:lnSpc>
              <a:buFont typeface="Arial"/>
              <a:buChar char="•"/>
            </a:pPr>
            <a:r>
              <a:rPr lang="en-US" sz="2000">
                <a:solidFill>
                  <a:srgbClr val="2D262A"/>
                </a:solidFill>
                <a:latin typeface="Montserrat Classic"/>
              </a:rPr>
              <a:t>Marka Bazlı Kişiselleştirme</a:t>
            </a:r>
          </a:p>
          <a:p>
            <a:pPr marL="431801" lvl="1" indent="-215900">
              <a:lnSpc>
                <a:spcPts val="2540"/>
              </a:lnSpc>
              <a:buFont typeface="Arial"/>
              <a:buChar char="•"/>
            </a:pPr>
            <a:r>
              <a:rPr lang="en-US" sz="2000">
                <a:solidFill>
                  <a:srgbClr val="2D262A"/>
                </a:solidFill>
                <a:latin typeface="Montserrat Classic"/>
              </a:rPr>
              <a:t>Profil Oluşturma İle Hassas Kişiselleştirme</a:t>
            </a:r>
          </a:p>
          <a:p>
            <a:pPr marL="431801" lvl="1" indent="-215900">
              <a:lnSpc>
                <a:spcPts val="2540"/>
              </a:lnSpc>
              <a:buFont typeface="Arial"/>
              <a:buChar char="•"/>
            </a:pPr>
            <a:r>
              <a:rPr lang="en-US" sz="2000">
                <a:solidFill>
                  <a:srgbClr val="2D262A"/>
                </a:solidFill>
                <a:latin typeface="Montserrat Classic"/>
              </a:rPr>
              <a:t>Veri Analitiği ve NLP Kullanımı</a:t>
            </a:r>
          </a:p>
          <a:p>
            <a:pPr>
              <a:lnSpc>
                <a:spcPts val="2540"/>
              </a:lnSpc>
            </a:pPr>
            <a:endParaRPr lang="en-US" sz="2000">
              <a:solidFill>
                <a:srgbClr val="2D262A"/>
              </a:solidFill>
              <a:latin typeface="Montserrat Classic"/>
            </a:endParaRPr>
          </a:p>
          <a:p>
            <a:pPr algn="just">
              <a:lnSpc>
                <a:spcPts val="2540"/>
              </a:lnSpc>
            </a:pPr>
            <a:r>
              <a:rPr lang="en-US" sz="2000">
                <a:solidFill>
                  <a:srgbClr val="2D262A"/>
                </a:solidFill>
                <a:latin typeface="Montserrat Classic"/>
              </a:rPr>
              <a:t>Disney+, içerik öneri sistemleri konusunda Netflix kadar gelişmiş olmasa da, kullanıcılarına uygun içerikleri sunmak için çeşitli yöntemler kullanır. Disney+, kullanıcıların izleme geçmişlerini, beğeni ve değerlendirmelerini, arama sorgularını ve coğrafi konumlarını analiz ederek onlara kişiselleştirilmiş öneriler sunar. Ayrıca, içeriklerin türlerini, temalarını, markalarını ve karakterlerini de değerlendirerek onları farklı kategorilere ayırır.</a:t>
            </a:r>
          </a:p>
        </p:txBody>
      </p:sp>
      <p:sp>
        <p:nvSpPr>
          <p:cNvPr id="15" name="TextBox 15"/>
          <p:cNvSpPr txBox="1"/>
          <p:nvPr/>
        </p:nvSpPr>
        <p:spPr>
          <a:xfrm>
            <a:off x="12278143" y="3600073"/>
            <a:ext cx="4981157" cy="4715451"/>
          </a:xfrm>
          <a:prstGeom prst="rect">
            <a:avLst/>
          </a:prstGeom>
        </p:spPr>
        <p:txBody>
          <a:bodyPr lIns="0" tIns="0" rIns="0" bIns="0" rtlCol="0" anchor="t">
            <a:spAutoFit/>
          </a:bodyPr>
          <a:lstStyle/>
          <a:p>
            <a:pPr marL="430584" lvl="1" indent="-215292">
              <a:lnSpc>
                <a:spcPts val="2532"/>
              </a:lnSpc>
              <a:buFont typeface="Arial"/>
              <a:buChar char="•"/>
            </a:pPr>
            <a:r>
              <a:rPr lang="en-US" sz="1994">
                <a:solidFill>
                  <a:srgbClr val="2D262A"/>
                </a:solidFill>
                <a:latin typeface="Montserrat Classic"/>
              </a:rPr>
              <a:t>Yerel İçerik Odaklı Kişiselleştirme</a:t>
            </a:r>
          </a:p>
          <a:p>
            <a:pPr marL="430584" lvl="1" indent="-215292">
              <a:lnSpc>
                <a:spcPts val="2532"/>
              </a:lnSpc>
              <a:buFont typeface="Arial"/>
              <a:buChar char="•"/>
            </a:pPr>
            <a:r>
              <a:rPr lang="en-US" sz="1994">
                <a:solidFill>
                  <a:srgbClr val="2D262A"/>
                </a:solidFill>
                <a:latin typeface="Montserrat Classic"/>
              </a:rPr>
              <a:t>Profil Oluşturma ve Coğrafi Faktörlerin Kullanımı</a:t>
            </a:r>
          </a:p>
          <a:p>
            <a:pPr marL="430584" lvl="1" indent="-215292">
              <a:lnSpc>
                <a:spcPts val="2532"/>
              </a:lnSpc>
              <a:buFont typeface="Arial"/>
              <a:buChar char="•"/>
            </a:pPr>
            <a:r>
              <a:rPr lang="en-US" sz="1994">
                <a:solidFill>
                  <a:srgbClr val="2D262A"/>
                </a:solidFill>
                <a:latin typeface="Montserrat Classic"/>
              </a:rPr>
              <a:t>Akıllı İşaretler ve İçerik Keşfi</a:t>
            </a:r>
          </a:p>
          <a:p>
            <a:pPr>
              <a:lnSpc>
                <a:spcPts val="2532"/>
              </a:lnSpc>
            </a:pPr>
            <a:endParaRPr lang="en-US" sz="1994">
              <a:solidFill>
                <a:srgbClr val="2D262A"/>
              </a:solidFill>
              <a:latin typeface="Montserrat Classic"/>
            </a:endParaRPr>
          </a:p>
          <a:p>
            <a:pPr algn="just">
              <a:lnSpc>
                <a:spcPts val="2532"/>
              </a:lnSpc>
            </a:pPr>
            <a:r>
              <a:rPr lang="en-US" sz="1994">
                <a:solidFill>
                  <a:srgbClr val="2D262A"/>
                </a:solidFill>
                <a:latin typeface="Montserrat Classic"/>
              </a:rPr>
              <a:t>Exxen, içerik öneri sistemleri konusunda henüz yeni ve gelişmekte olan bir platformdur. Kullanıcıların izleme geçmişlerini, beğeni ve değerlendirmelerini ve arama sorgularını analiz ederek onlara kişiselleştirilmiş öneriler sunar. İçeriklerin türlerini, temalarını ve yapımcılarını da değerlendirerek onları farklı kategorilere ayırır.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00955" y="2413635"/>
            <a:ext cx="2758345" cy="245871"/>
            <a:chOff x="0" y="0"/>
            <a:chExt cx="726478" cy="64756"/>
          </a:xfrm>
        </p:grpSpPr>
        <p:sp>
          <p:nvSpPr>
            <p:cNvPr id="3" name="Freeform 3"/>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4" name="TextBox 4"/>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556075"/>
            <a:ext cx="7995077" cy="86843"/>
            <a:chOff x="0" y="0"/>
            <a:chExt cx="2105699" cy="22872"/>
          </a:xfrm>
        </p:grpSpPr>
        <p:sp>
          <p:nvSpPr>
            <p:cNvPr id="6" name="Freeform 6"/>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7" name="TextBox 7"/>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695566" y="3385920"/>
            <a:ext cx="7563734" cy="5872380"/>
          </a:xfrm>
          <a:custGeom>
            <a:avLst/>
            <a:gdLst/>
            <a:ahLst/>
            <a:cxnLst/>
            <a:rect l="l" t="t" r="r" b="b"/>
            <a:pathLst>
              <a:path w="7563734" h="5872380">
                <a:moveTo>
                  <a:pt x="0" y="0"/>
                </a:moveTo>
                <a:lnTo>
                  <a:pt x="7563734" y="0"/>
                </a:lnTo>
                <a:lnTo>
                  <a:pt x="7563734" y="5872380"/>
                </a:lnTo>
                <a:lnTo>
                  <a:pt x="0" y="5872380"/>
                </a:lnTo>
                <a:lnTo>
                  <a:pt x="0" y="0"/>
                </a:lnTo>
                <a:close/>
              </a:path>
            </a:pathLst>
          </a:custGeom>
          <a:blipFill>
            <a:blip r:embed="rId2"/>
            <a:stretch>
              <a:fillRect/>
            </a:stretch>
          </a:blipFill>
        </p:spPr>
        <p:txBody>
          <a:bodyPr/>
          <a:lstStyle/>
          <a:p>
            <a:endParaRPr lang="tr-TR"/>
          </a:p>
        </p:txBody>
      </p:sp>
      <p:sp>
        <p:nvSpPr>
          <p:cNvPr id="9" name="TextBox 9"/>
          <p:cNvSpPr txBox="1"/>
          <p:nvPr/>
        </p:nvSpPr>
        <p:spPr>
          <a:xfrm>
            <a:off x="1028700" y="2518410"/>
            <a:ext cx="4421578" cy="529176"/>
          </a:xfrm>
          <a:prstGeom prst="rect">
            <a:avLst/>
          </a:prstGeom>
        </p:spPr>
        <p:txBody>
          <a:bodyPr lIns="0" tIns="0" rIns="0" bIns="0" rtlCol="0" anchor="t">
            <a:spAutoFit/>
          </a:bodyPr>
          <a:lstStyle/>
          <a:p>
            <a:pPr>
              <a:lnSpc>
                <a:spcPts val="3947"/>
              </a:lnSpc>
            </a:pPr>
            <a:r>
              <a:rPr lang="en-US" sz="4200">
                <a:solidFill>
                  <a:srgbClr val="1211CA"/>
                </a:solidFill>
                <a:latin typeface="Montserrat Heavy"/>
              </a:rPr>
              <a:t>Amazon Prime </a:t>
            </a:r>
          </a:p>
        </p:txBody>
      </p:sp>
      <p:sp>
        <p:nvSpPr>
          <p:cNvPr id="10" name="TextBox 10"/>
          <p:cNvSpPr txBox="1"/>
          <p:nvPr/>
        </p:nvSpPr>
        <p:spPr>
          <a:xfrm>
            <a:off x="13769329" y="952500"/>
            <a:ext cx="3489971" cy="1225550"/>
          </a:xfrm>
          <a:prstGeom prst="rect">
            <a:avLst/>
          </a:prstGeom>
        </p:spPr>
        <p:txBody>
          <a:bodyPr lIns="0" tIns="0" rIns="0" bIns="0" rtlCol="0" anchor="t">
            <a:spAutoFit/>
          </a:bodyPr>
          <a:lstStyle/>
          <a:p>
            <a:pPr algn="r">
              <a:lnSpc>
                <a:spcPts val="4900"/>
              </a:lnSpc>
            </a:pPr>
            <a:r>
              <a:rPr lang="en-US" sz="3500">
                <a:solidFill>
                  <a:srgbClr val="101010"/>
                </a:solidFill>
                <a:latin typeface="Montserrat Classic Bold"/>
              </a:rPr>
              <a:t>SWOT</a:t>
            </a:r>
          </a:p>
          <a:p>
            <a:pPr algn="r">
              <a:lnSpc>
                <a:spcPts val="4900"/>
              </a:lnSpc>
            </a:pPr>
            <a:r>
              <a:rPr lang="en-US" sz="3500">
                <a:solidFill>
                  <a:srgbClr val="101010"/>
                </a:solidFill>
                <a:latin typeface="Montserrat Classic Bold"/>
              </a:rPr>
              <a:t>Analizi</a:t>
            </a:r>
          </a:p>
        </p:txBody>
      </p:sp>
      <p:sp>
        <p:nvSpPr>
          <p:cNvPr id="11" name="TextBox 11"/>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12" name="TextBox 12"/>
          <p:cNvSpPr txBox="1"/>
          <p:nvPr/>
        </p:nvSpPr>
        <p:spPr>
          <a:xfrm>
            <a:off x="1028700" y="5081296"/>
            <a:ext cx="7751041" cy="4177004"/>
          </a:xfrm>
          <a:prstGeom prst="rect">
            <a:avLst/>
          </a:prstGeom>
        </p:spPr>
        <p:txBody>
          <a:bodyPr lIns="0" tIns="0" rIns="0" bIns="0" rtlCol="0" anchor="t">
            <a:spAutoFit/>
          </a:bodyPr>
          <a:lstStyle/>
          <a:p>
            <a:pPr algn="just">
              <a:lnSpc>
                <a:spcPts val="3359"/>
              </a:lnSpc>
            </a:pPr>
            <a:r>
              <a:rPr lang="en-US" sz="2400">
                <a:solidFill>
                  <a:srgbClr val="2D262A"/>
                </a:solidFill>
                <a:latin typeface="Montserrat Classic"/>
              </a:rPr>
              <a:t>Amazon Prime Video rakipleri arasında rekabetçi bir yaklaşım göstermektedir. Değerlendirmeye göre Netflix’in içerik öneri sistemleri pazarda önde yer almaktadır. Amazon Prime video içerik öneri sistemleri konusunda Netflix ile rekabet edebilmek için daha gelişmiş ve yenilikçi olmalıdır. Kullanıcılarına daha kişiselleştirilmiş ve çeşitli öneriler sunmak için algoritmalarını geliştirmelidir. Arayüzde değişiklikler yaparak kullanıcıya daha kolay içerik erişimi sağlamalıdır.</a:t>
            </a:r>
          </a:p>
        </p:txBody>
      </p:sp>
      <p:sp>
        <p:nvSpPr>
          <p:cNvPr id="13" name="TextBox 13"/>
          <p:cNvSpPr txBox="1"/>
          <p:nvPr/>
        </p:nvSpPr>
        <p:spPr>
          <a:xfrm>
            <a:off x="1028700" y="3173719"/>
            <a:ext cx="5078596" cy="529176"/>
          </a:xfrm>
          <a:prstGeom prst="rect">
            <a:avLst/>
          </a:prstGeom>
        </p:spPr>
        <p:txBody>
          <a:bodyPr lIns="0" tIns="0" rIns="0" bIns="0" rtlCol="0" anchor="t">
            <a:spAutoFit/>
          </a:bodyPr>
          <a:lstStyle/>
          <a:p>
            <a:pPr>
              <a:lnSpc>
                <a:spcPts val="3947"/>
              </a:lnSpc>
            </a:pPr>
            <a:r>
              <a:rPr lang="en-US" sz="4200">
                <a:solidFill>
                  <a:srgbClr val="F9B314"/>
                </a:solidFill>
                <a:latin typeface="Montserrat Heavy"/>
              </a:rPr>
              <a:t>Video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87721" y="0"/>
            <a:ext cx="6700279" cy="5143500"/>
            <a:chOff x="0" y="0"/>
            <a:chExt cx="8933706" cy="6858000"/>
          </a:xfrm>
        </p:grpSpPr>
        <p:pic>
          <p:nvPicPr>
            <p:cNvPr id="3" name="Picture 3"/>
            <p:cNvPicPr>
              <a:picLocks noChangeAspect="1"/>
            </p:cNvPicPr>
            <p:nvPr/>
          </p:nvPicPr>
          <p:blipFill>
            <a:blip r:embed="rId2"/>
            <a:srcRect l="2869" r="2869"/>
            <a:stretch>
              <a:fillRect/>
            </a:stretch>
          </p:blipFill>
          <p:spPr>
            <a:xfrm>
              <a:off x="0" y="0"/>
              <a:ext cx="8933706" cy="6858000"/>
            </a:xfrm>
            <a:prstGeom prst="rect">
              <a:avLst/>
            </a:prstGeom>
          </p:spPr>
        </p:pic>
      </p:grpSp>
      <p:grpSp>
        <p:nvGrpSpPr>
          <p:cNvPr id="4" name="Group 4"/>
          <p:cNvGrpSpPr/>
          <p:nvPr/>
        </p:nvGrpSpPr>
        <p:grpSpPr>
          <a:xfrm>
            <a:off x="14500955" y="9012429"/>
            <a:ext cx="2758345" cy="245871"/>
            <a:chOff x="0" y="0"/>
            <a:chExt cx="726478" cy="64756"/>
          </a:xfrm>
        </p:grpSpPr>
        <p:sp>
          <p:nvSpPr>
            <p:cNvPr id="5" name="Freeform 5"/>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6" name="TextBox 6"/>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028700" y="3898664"/>
            <a:ext cx="4881934" cy="1603080"/>
            <a:chOff x="0" y="0"/>
            <a:chExt cx="1624330" cy="533381"/>
          </a:xfrm>
        </p:grpSpPr>
        <p:sp>
          <p:nvSpPr>
            <p:cNvPr id="8" name="Freeform 8"/>
            <p:cNvSpPr/>
            <p:nvPr/>
          </p:nvSpPr>
          <p:spPr>
            <a:xfrm>
              <a:off x="41910" y="4318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77838D"/>
            </a:solidFill>
          </p:spPr>
          <p:txBody>
            <a:bodyPr/>
            <a:lstStyle/>
            <a:p>
              <a:endParaRPr lang="tr-TR"/>
            </a:p>
          </p:txBody>
        </p:sp>
        <p:sp>
          <p:nvSpPr>
            <p:cNvPr id="9" name="Freeform 9"/>
            <p:cNvSpPr/>
            <p:nvPr/>
          </p:nvSpPr>
          <p:spPr>
            <a:xfrm>
              <a:off x="35560" y="35560"/>
              <a:ext cx="1588770" cy="497821"/>
            </a:xfrm>
            <a:custGeom>
              <a:avLst/>
              <a:gdLst/>
              <a:ahLst/>
              <a:cxnLst/>
              <a:rect l="l" t="t" r="r" b="b"/>
              <a:pathLst>
                <a:path w="1588770" h="497821">
                  <a:moveTo>
                    <a:pt x="1588770" y="497821"/>
                  </a:moveTo>
                  <a:lnTo>
                    <a:pt x="0" y="497821"/>
                  </a:lnTo>
                  <a:lnTo>
                    <a:pt x="0" y="0"/>
                  </a:lnTo>
                  <a:lnTo>
                    <a:pt x="1588770" y="0"/>
                  </a:lnTo>
                  <a:lnTo>
                    <a:pt x="1588770" y="497821"/>
                  </a:lnTo>
                  <a:close/>
                  <a:moveTo>
                    <a:pt x="12700" y="485121"/>
                  </a:moveTo>
                  <a:lnTo>
                    <a:pt x="1576070" y="485121"/>
                  </a:lnTo>
                  <a:lnTo>
                    <a:pt x="1576070" y="12700"/>
                  </a:lnTo>
                  <a:lnTo>
                    <a:pt x="12700" y="12700"/>
                  </a:lnTo>
                  <a:lnTo>
                    <a:pt x="12700" y="485121"/>
                  </a:lnTo>
                  <a:close/>
                </a:path>
              </a:pathLst>
            </a:custGeom>
            <a:solidFill>
              <a:srgbClr val="FFFFFF"/>
            </a:solidFill>
          </p:spPr>
          <p:txBody>
            <a:bodyPr/>
            <a:lstStyle/>
            <a:p>
              <a:endParaRPr lang="tr-TR"/>
            </a:p>
          </p:txBody>
        </p:sp>
        <p:sp>
          <p:nvSpPr>
            <p:cNvPr id="10" name="Freeform 10"/>
            <p:cNvSpPr/>
            <p:nvPr/>
          </p:nvSpPr>
          <p:spPr>
            <a:xfrm>
              <a:off x="0" y="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FDFDFD"/>
            </a:solidFill>
          </p:spPr>
          <p:txBody>
            <a:bodyPr/>
            <a:lstStyle/>
            <a:p>
              <a:endParaRPr lang="tr-TR"/>
            </a:p>
          </p:txBody>
        </p:sp>
      </p:grpSp>
      <p:grpSp>
        <p:nvGrpSpPr>
          <p:cNvPr id="11" name="Group 11"/>
          <p:cNvGrpSpPr/>
          <p:nvPr/>
        </p:nvGrpSpPr>
        <p:grpSpPr>
          <a:xfrm>
            <a:off x="6124761" y="3898664"/>
            <a:ext cx="4881934" cy="1603080"/>
            <a:chOff x="0" y="0"/>
            <a:chExt cx="1624330" cy="533381"/>
          </a:xfrm>
        </p:grpSpPr>
        <p:sp>
          <p:nvSpPr>
            <p:cNvPr id="12" name="Freeform 12"/>
            <p:cNvSpPr/>
            <p:nvPr/>
          </p:nvSpPr>
          <p:spPr>
            <a:xfrm>
              <a:off x="41910" y="4318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77838D"/>
            </a:solidFill>
          </p:spPr>
          <p:txBody>
            <a:bodyPr/>
            <a:lstStyle/>
            <a:p>
              <a:endParaRPr lang="tr-TR"/>
            </a:p>
          </p:txBody>
        </p:sp>
        <p:sp>
          <p:nvSpPr>
            <p:cNvPr id="13" name="Freeform 13"/>
            <p:cNvSpPr/>
            <p:nvPr/>
          </p:nvSpPr>
          <p:spPr>
            <a:xfrm>
              <a:off x="35560" y="35560"/>
              <a:ext cx="1588770" cy="497821"/>
            </a:xfrm>
            <a:custGeom>
              <a:avLst/>
              <a:gdLst/>
              <a:ahLst/>
              <a:cxnLst/>
              <a:rect l="l" t="t" r="r" b="b"/>
              <a:pathLst>
                <a:path w="1588770" h="497821">
                  <a:moveTo>
                    <a:pt x="1588770" y="497821"/>
                  </a:moveTo>
                  <a:lnTo>
                    <a:pt x="0" y="497821"/>
                  </a:lnTo>
                  <a:lnTo>
                    <a:pt x="0" y="0"/>
                  </a:lnTo>
                  <a:lnTo>
                    <a:pt x="1588770" y="0"/>
                  </a:lnTo>
                  <a:lnTo>
                    <a:pt x="1588770" y="497821"/>
                  </a:lnTo>
                  <a:close/>
                  <a:moveTo>
                    <a:pt x="12700" y="485121"/>
                  </a:moveTo>
                  <a:lnTo>
                    <a:pt x="1576070" y="485121"/>
                  </a:lnTo>
                  <a:lnTo>
                    <a:pt x="1576070" y="12700"/>
                  </a:lnTo>
                  <a:lnTo>
                    <a:pt x="12700" y="12700"/>
                  </a:lnTo>
                  <a:lnTo>
                    <a:pt x="12700" y="485121"/>
                  </a:lnTo>
                  <a:close/>
                </a:path>
              </a:pathLst>
            </a:custGeom>
            <a:solidFill>
              <a:srgbClr val="FFFFFF"/>
            </a:solidFill>
          </p:spPr>
          <p:txBody>
            <a:bodyPr/>
            <a:lstStyle/>
            <a:p>
              <a:endParaRPr lang="tr-TR"/>
            </a:p>
          </p:txBody>
        </p:sp>
        <p:sp>
          <p:nvSpPr>
            <p:cNvPr id="14" name="Freeform 14"/>
            <p:cNvSpPr/>
            <p:nvPr/>
          </p:nvSpPr>
          <p:spPr>
            <a:xfrm>
              <a:off x="0" y="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FDFDFD"/>
            </a:solidFill>
          </p:spPr>
          <p:txBody>
            <a:bodyPr/>
            <a:lstStyle/>
            <a:p>
              <a:endParaRPr lang="tr-TR"/>
            </a:p>
          </p:txBody>
        </p:sp>
      </p:grpSp>
      <p:grpSp>
        <p:nvGrpSpPr>
          <p:cNvPr id="15" name="Group 15"/>
          <p:cNvGrpSpPr/>
          <p:nvPr/>
        </p:nvGrpSpPr>
        <p:grpSpPr>
          <a:xfrm>
            <a:off x="1028700" y="5692244"/>
            <a:ext cx="4881934" cy="1603080"/>
            <a:chOff x="0" y="0"/>
            <a:chExt cx="1624330" cy="533381"/>
          </a:xfrm>
        </p:grpSpPr>
        <p:sp>
          <p:nvSpPr>
            <p:cNvPr id="16" name="Freeform 16"/>
            <p:cNvSpPr/>
            <p:nvPr/>
          </p:nvSpPr>
          <p:spPr>
            <a:xfrm>
              <a:off x="41910" y="4318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77838D"/>
            </a:solidFill>
          </p:spPr>
          <p:txBody>
            <a:bodyPr/>
            <a:lstStyle/>
            <a:p>
              <a:endParaRPr lang="tr-TR"/>
            </a:p>
          </p:txBody>
        </p:sp>
        <p:sp>
          <p:nvSpPr>
            <p:cNvPr id="17" name="Freeform 17"/>
            <p:cNvSpPr/>
            <p:nvPr/>
          </p:nvSpPr>
          <p:spPr>
            <a:xfrm>
              <a:off x="35560" y="35560"/>
              <a:ext cx="1588770" cy="497821"/>
            </a:xfrm>
            <a:custGeom>
              <a:avLst/>
              <a:gdLst/>
              <a:ahLst/>
              <a:cxnLst/>
              <a:rect l="l" t="t" r="r" b="b"/>
              <a:pathLst>
                <a:path w="1588770" h="497821">
                  <a:moveTo>
                    <a:pt x="1588770" y="497821"/>
                  </a:moveTo>
                  <a:lnTo>
                    <a:pt x="0" y="497821"/>
                  </a:lnTo>
                  <a:lnTo>
                    <a:pt x="0" y="0"/>
                  </a:lnTo>
                  <a:lnTo>
                    <a:pt x="1588770" y="0"/>
                  </a:lnTo>
                  <a:lnTo>
                    <a:pt x="1588770" y="497821"/>
                  </a:lnTo>
                  <a:close/>
                  <a:moveTo>
                    <a:pt x="12700" y="485121"/>
                  </a:moveTo>
                  <a:lnTo>
                    <a:pt x="1576070" y="485121"/>
                  </a:lnTo>
                  <a:lnTo>
                    <a:pt x="1576070" y="12700"/>
                  </a:lnTo>
                  <a:lnTo>
                    <a:pt x="12700" y="12700"/>
                  </a:lnTo>
                  <a:lnTo>
                    <a:pt x="12700" y="485121"/>
                  </a:lnTo>
                  <a:close/>
                </a:path>
              </a:pathLst>
            </a:custGeom>
            <a:solidFill>
              <a:srgbClr val="FFFFFF"/>
            </a:solidFill>
          </p:spPr>
          <p:txBody>
            <a:bodyPr/>
            <a:lstStyle/>
            <a:p>
              <a:endParaRPr lang="tr-TR"/>
            </a:p>
          </p:txBody>
        </p:sp>
        <p:sp>
          <p:nvSpPr>
            <p:cNvPr id="18" name="Freeform 18"/>
            <p:cNvSpPr/>
            <p:nvPr/>
          </p:nvSpPr>
          <p:spPr>
            <a:xfrm>
              <a:off x="0" y="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FDFDFD"/>
            </a:solidFill>
          </p:spPr>
          <p:txBody>
            <a:bodyPr/>
            <a:lstStyle/>
            <a:p>
              <a:endParaRPr lang="tr-TR"/>
            </a:p>
          </p:txBody>
        </p:sp>
      </p:grpSp>
      <p:grpSp>
        <p:nvGrpSpPr>
          <p:cNvPr id="19" name="Group 19"/>
          <p:cNvGrpSpPr/>
          <p:nvPr/>
        </p:nvGrpSpPr>
        <p:grpSpPr>
          <a:xfrm>
            <a:off x="6124761" y="5692244"/>
            <a:ext cx="4881934" cy="1603080"/>
            <a:chOff x="0" y="0"/>
            <a:chExt cx="1624330" cy="533381"/>
          </a:xfrm>
        </p:grpSpPr>
        <p:sp>
          <p:nvSpPr>
            <p:cNvPr id="20" name="Freeform 20"/>
            <p:cNvSpPr/>
            <p:nvPr/>
          </p:nvSpPr>
          <p:spPr>
            <a:xfrm>
              <a:off x="41910" y="4318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77838D"/>
            </a:solidFill>
          </p:spPr>
          <p:txBody>
            <a:bodyPr/>
            <a:lstStyle/>
            <a:p>
              <a:endParaRPr lang="tr-TR"/>
            </a:p>
          </p:txBody>
        </p:sp>
        <p:sp>
          <p:nvSpPr>
            <p:cNvPr id="21" name="Freeform 21"/>
            <p:cNvSpPr/>
            <p:nvPr/>
          </p:nvSpPr>
          <p:spPr>
            <a:xfrm>
              <a:off x="35560" y="35560"/>
              <a:ext cx="1588770" cy="497821"/>
            </a:xfrm>
            <a:custGeom>
              <a:avLst/>
              <a:gdLst/>
              <a:ahLst/>
              <a:cxnLst/>
              <a:rect l="l" t="t" r="r" b="b"/>
              <a:pathLst>
                <a:path w="1588770" h="497821">
                  <a:moveTo>
                    <a:pt x="1588770" y="497821"/>
                  </a:moveTo>
                  <a:lnTo>
                    <a:pt x="0" y="497821"/>
                  </a:lnTo>
                  <a:lnTo>
                    <a:pt x="0" y="0"/>
                  </a:lnTo>
                  <a:lnTo>
                    <a:pt x="1588770" y="0"/>
                  </a:lnTo>
                  <a:lnTo>
                    <a:pt x="1588770" y="497821"/>
                  </a:lnTo>
                  <a:close/>
                  <a:moveTo>
                    <a:pt x="12700" y="485121"/>
                  </a:moveTo>
                  <a:lnTo>
                    <a:pt x="1576070" y="485121"/>
                  </a:lnTo>
                  <a:lnTo>
                    <a:pt x="1576070" y="12700"/>
                  </a:lnTo>
                  <a:lnTo>
                    <a:pt x="12700" y="12700"/>
                  </a:lnTo>
                  <a:lnTo>
                    <a:pt x="12700" y="485121"/>
                  </a:lnTo>
                  <a:close/>
                </a:path>
              </a:pathLst>
            </a:custGeom>
            <a:solidFill>
              <a:srgbClr val="FFFFFF"/>
            </a:solidFill>
          </p:spPr>
          <p:txBody>
            <a:bodyPr/>
            <a:lstStyle/>
            <a:p>
              <a:endParaRPr lang="tr-TR"/>
            </a:p>
          </p:txBody>
        </p:sp>
        <p:sp>
          <p:nvSpPr>
            <p:cNvPr id="22" name="Freeform 22"/>
            <p:cNvSpPr/>
            <p:nvPr/>
          </p:nvSpPr>
          <p:spPr>
            <a:xfrm>
              <a:off x="0" y="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FDFDFD"/>
            </a:solidFill>
          </p:spPr>
          <p:txBody>
            <a:bodyPr/>
            <a:lstStyle/>
            <a:p>
              <a:endParaRPr lang="tr-TR"/>
            </a:p>
          </p:txBody>
        </p:sp>
      </p:grpSp>
      <p:grpSp>
        <p:nvGrpSpPr>
          <p:cNvPr id="23" name="Group 23"/>
          <p:cNvGrpSpPr/>
          <p:nvPr/>
        </p:nvGrpSpPr>
        <p:grpSpPr>
          <a:xfrm>
            <a:off x="1028700" y="7485824"/>
            <a:ext cx="4881934" cy="1603080"/>
            <a:chOff x="0" y="0"/>
            <a:chExt cx="1624330" cy="533381"/>
          </a:xfrm>
        </p:grpSpPr>
        <p:sp>
          <p:nvSpPr>
            <p:cNvPr id="24" name="Freeform 24"/>
            <p:cNvSpPr/>
            <p:nvPr/>
          </p:nvSpPr>
          <p:spPr>
            <a:xfrm>
              <a:off x="41910" y="4318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77838D"/>
            </a:solidFill>
          </p:spPr>
          <p:txBody>
            <a:bodyPr/>
            <a:lstStyle/>
            <a:p>
              <a:endParaRPr lang="tr-TR"/>
            </a:p>
          </p:txBody>
        </p:sp>
        <p:sp>
          <p:nvSpPr>
            <p:cNvPr id="25" name="Freeform 25"/>
            <p:cNvSpPr/>
            <p:nvPr/>
          </p:nvSpPr>
          <p:spPr>
            <a:xfrm>
              <a:off x="35560" y="35560"/>
              <a:ext cx="1588770" cy="497821"/>
            </a:xfrm>
            <a:custGeom>
              <a:avLst/>
              <a:gdLst/>
              <a:ahLst/>
              <a:cxnLst/>
              <a:rect l="l" t="t" r="r" b="b"/>
              <a:pathLst>
                <a:path w="1588770" h="497821">
                  <a:moveTo>
                    <a:pt x="1588770" y="497821"/>
                  </a:moveTo>
                  <a:lnTo>
                    <a:pt x="0" y="497821"/>
                  </a:lnTo>
                  <a:lnTo>
                    <a:pt x="0" y="0"/>
                  </a:lnTo>
                  <a:lnTo>
                    <a:pt x="1588770" y="0"/>
                  </a:lnTo>
                  <a:lnTo>
                    <a:pt x="1588770" y="497821"/>
                  </a:lnTo>
                  <a:close/>
                  <a:moveTo>
                    <a:pt x="12700" y="485121"/>
                  </a:moveTo>
                  <a:lnTo>
                    <a:pt x="1576070" y="485121"/>
                  </a:lnTo>
                  <a:lnTo>
                    <a:pt x="1576070" y="12700"/>
                  </a:lnTo>
                  <a:lnTo>
                    <a:pt x="12700" y="12700"/>
                  </a:lnTo>
                  <a:lnTo>
                    <a:pt x="12700" y="485121"/>
                  </a:lnTo>
                  <a:close/>
                </a:path>
              </a:pathLst>
            </a:custGeom>
            <a:solidFill>
              <a:srgbClr val="FFFFFF"/>
            </a:solidFill>
          </p:spPr>
          <p:txBody>
            <a:bodyPr/>
            <a:lstStyle/>
            <a:p>
              <a:endParaRPr lang="tr-TR"/>
            </a:p>
          </p:txBody>
        </p:sp>
        <p:sp>
          <p:nvSpPr>
            <p:cNvPr id="26" name="Freeform 26"/>
            <p:cNvSpPr/>
            <p:nvPr/>
          </p:nvSpPr>
          <p:spPr>
            <a:xfrm>
              <a:off x="0" y="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FDFDFD"/>
            </a:solidFill>
          </p:spPr>
          <p:txBody>
            <a:bodyPr/>
            <a:lstStyle/>
            <a:p>
              <a:endParaRPr lang="tr-TR"/>
            </a:p>
          </p:txBody>
        </p:sp>
      </p:grpSp>
      <p:grpSp>
        <p:nvGrpSpPr>
          <p:cNvPr id="27" name="Group 27"/>
          <p:cNvGrpSpPr/>
          <p:nvPr/>
        </p:nvGrpSpPr>
        <p:grpSpPr>
          <a:xfrm>
            <a:off x="6124761" y="7485824"/>
            <a:ext cx="4881934" cy="1603080"/>
            <a:chOff x="0" y="0"/>
            <a:chExt cx="1624330" cy="533381"/>
          </a:xfrm>
        </p:grpSpPr>
        <p:sp>
          <p:nvSpPr>
            <p:cNvPr id="28" name="Freeform 28"/>
            <p:cNvSpPr/>
            <p:nvPr/>
          </p:nvSpPr>
          <p:spPr>
            <a:xfrm>
              <a:off x="41910" y="4318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77838D"/>
            </a:solidFill>
          </p:spPr>
          <p:txBody>
            <a:bodyPr/>
            <a:lstStyle/>
            <a:p>
              <a:endParaRPr lang="tr-TR"/>
            </a:p>
          </p:txBody>
        </p:sp>
        <p:sp>
          <p:nvSpPr>
            <p:cNvPr id="29" name="Freeform 29"/>
            <p:cNvSpPr/>
            <p:nvPr/>
          </p:nvSpPr>
          <p:spPr>
            <a:xfrm>
              <a:off x="35560" y="35560"/>
              <a:ext cx="1588770" cy="497821"/>
            </a:xfrm>
            <a:custGeom>
              <a:avLst/>
              <a:gdLst/>
              <a:ahLst/>
              <a:cxnLst/>
              <a:rect l="l" t="t" r="r" b="b"/>
              <a:pathLst>
                <a:path w="1588770" h="497821">
                  <a:moveTo>
                    <a:pt x="1588770" y="497821"/>
                  </a:moveTo>
                  <a:lnTo>
                    <a:pt x="0" y="497821"/>
                  </a:lnTo>
                  <a:lnTo>
                    <a:pt x="0" y="0"/>
                  </a:lnTo>
                  <a:lnTo>
                    <a:pt x="1588770" y="0"/>
                  </a:lnTo>
                  <a:lnTo>
                    <a:pt x="1588770" y="497821"/>
                  </a:lnTo>
                  <a:close/>
                  <a:moveTo>
                    <a:pt x="12700" y="485121"/>
                  </a:moveTo>
                  <a:lnTo>
                    <a:pt x="1576070" y="485121"/>
                  </a:lnTo>
                  <a:lnTo>
                    <a:pt x="1576070" y="12700"/>
                  </a:lnTo>
                  <a:lnTo>
                    <a:pt x="12700" y="12700"/>
                  </a:lnTo>
                  <a:lnTo>
                    <a:pt x="12700" y="485121"/>
                  </a:lnTo>
                  <a:close/>
                </a:path>
              </a:pathLst>
            </a:custGeom>
            <a:solidFill>
              <a:srgbClr val="FFFFFF"/>
            </a:solidFill>
          </p:spPr>
          <p:txBody>
            <a:bodyPr/>
            <a:lstStyle/>
            <a:p>
              <a:endParaRPr lang="tr-TR"/>
            </a:p>
          </p:txBody>
        </p:sp>
        <p:sp>
          <p:nvSpPr>
            <p:cNvPr id="30" name="Freeform 30"/>
            <p:cNvSpPr/>
            <p:nvPr/>
          </p:nvSpPr>
          <p:spPr>
            <a:xfrm>
              <a:off x="0" y="0"/>
              <a:ext cx="1576070" cy="485121"/>
            </a:xfrm>
            <a:custGeom>
              <a:avLst/>
              <a:gdLst/>
              <a:ahLst/>
              <a:cxnLst/>
              <a:rect l="l" t="t" r="r" b="b"/>
              <a:pathLst>
                <a:path w="1576070" h="485121">
                  <a:moveTo>
                    <a:pt x="0" y="0"/>
                  </a:moveTo>
                  <a:lnTo>
                    <a:pt x="1576070" y="0"/>
                  </a:lnTo>
                  <a:lnTo>
                    <a:pt x="1576070" y="485121"/>
                  </a:lnTo>
                  <a:lnTo>
                    <a:pt x="0" y="485121"/>
                  </a:lnTo>
                  <a:close/>
                </a:path>
              </a:pathLst>
            </a:custGeom>
            <a:solidFill>
              <a:srgbClr val="FDFDFD"/>
            </a:solidFill>
          </p:spPr>
          <p:txBody>
            <a:bodyPr/>
            <a:lstStyle/>
            <a:p>
              <a:endParaRPr lang="tr-TR"/>
            </a:p>
          </p:txBody>
        </p:sp>
      </p:grpSp>
      <p:grpSp>
        <p:nvGrpSpPr>
          <p:cNvPr id="31" name="Group 31"/>
          <p:cNvGrpSpPr/>
          <p:nvPr/>
        </p:nvGrpSpPr>
        <p:grpSpPr>
          <a:xfrm>
            <a:off x="1028700" y="1556075"/>
            <a:ext cx="7995077" cy="86843"/>
            <a:chOff x="0" y="0"/>
            <a:chExt cx="2105699" cy="22872"/>
          </a:xfrm>
        </p:grpSpPr>
        <p:sp>
          <p:nvSpPr>
            <p:cNvPr id="32" name="Freeform 32"/>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33" name="TextBox 33"/>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34" name="TextBox 34"/>
          <p:cNvSpPr txBox="1"/>
          <p:nvPr/>
        </p:nvSpPr>
        <p:spPr>
          <a:xfrm>
            <a:off x="1028700" y="2518410"/>
            <a:ext cx="6448950" cy="529176"/>
          </a:xfrm>
          <a:prstGeom prst="rect">
            <a:avLst/>
          </a:prstGeom>
        </p:spPr>
        <p:txBody>
          <a:bodyPr lIns="0" tIns="0" rIns="0" bIns="0" rtlCol="0" anchor="t">
            <a:spAutoFit/>
          </a:bodyPr>
          <a:lstStyle/>
          <a:p>
            <a:pPr>
              <a:lnSpc>
                <a:spcPts val="3947"/>
              </a:lnSpc>
            </a:pPr>
            <a:r>
              <a:rPr lang="en-US" sz="4200">
                <a:solidFill>
                  <a:srgbClr val="1211CA"/>
                </a:solidFill>
                <a:latin typeface="Montserrat Heavy"/>
              </a:rPr>
              <a:t>Neler</a:t>
            </a:r>
          </a:p>
        </p:txBody>
      </p:sp>
      <p:sp>
        <p:nvSpPr>
          <p:cNvPr id="35" name="TextBox 35"/>
          <p:cNvSpPr txBox="1"/>
          <p:nvPr/>
        </p:nvSpPr>
        <p:spPr>
          <a:xfrm>
            <a:off x="1028700" y="3178988"/>
            <a:ext cx="6448950" cy="529176"/>
          </a:xfrm>
          <a:prstGeom prst="rect">
            <a:avLst/>
          </a:prstGeom>
        </p:spPr>
        <p:txBody>
          <a:bodyPr lIns="0" tIns="0" rIns="0" bIns="0" rtlCol="0" anchor="t">
            <a:spAutoFit/>
          </a:bodyPr>
          <a:lstStyle/>
          <a:p>
            <a:pPr>
              <a:lnSpc>
                <a:spcPts val="3947"/>
              </a:lnSpc>
            </a:pPr>
            <a:r>
              <a:rPr lang="en-US" sz="4200">
                <a:solidFill>
                  <a:srgbClr val="F9B314"/>
                </a:solidFill>
                <a:latin typeface="Montserrat Heavy"/>
              </a:rPr>
              <a:t>Yapılmalı?</a:t>
            </a:r>
          </a:p>
        </p:txBody>
      </p:sp>
      <p:sp>
        <p:nvSpPr>
          <p:cNvPr id="36" name="TextBox 36"/>
          <p:cNvSpPr txBox="1"/>
          <p:nvPr/>
        </p:nvSpPr>
        <p:spPr>
          <a:xfrm>
            <a:off x="1210918" y="4373532"/>
            <a:ext cx="4517498" cy="824733"/>
          </a:xfrm>
          <a:prstGeom prst="rect">
            <a:avLst/>
          </a:prstGeom>
        </p:spPr>
        <p:txBody>
          <a:bodyPr lIns="0" tIns="0" rIns="0" bIns="0" rtlCol="0" anchor="t">
            <a:spAutoFit/>
          </a:bodyPr>
          <a:lstStyle/>
          <a:p>
            <a:pPr algn="ctr">
              <a:lnSpc>
                <a:spcPts val="3359"/>
              </a:lnSpc>
            </a:pPr>
            <a:r>
              <a:rPr lang="en-US" sz="2400">
                <a:solidFill>
                  <a:srgbClr val="2D262A"/>
                </a:solidFill>
                <a:latin typeface="Montserrat Classic"/>
              </a:rPr>
              <a:t>Kullanıcı Dostu Arayüz Geliştirmek</a:t>
            </a:r>
          </a:p>
        </p:txBody>
      </p:sp>
      <p:sp>
        <p:nvSpPr>
          <p:cNvPr id="37" name="TextBox 37"/>
          <p:cNvSpPr txBox="1"/>
          <p:nvPr/>
        </p:nvSpPr>
        <p:spPr>
          <a:xfrm>
            <a:off x="13769329" y="8181364"/>
            <a:ext cx="3489971" cy="622902"/>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Hedefler</a:t>
            </a:r>
          </a:p>
        </p:txBody>
      </p:sp>
      <p:sp>
        <p:nvSpPr>
          <p:cNvPr id="38" name="TextBox 38"/>
          <p:cNvSpPr txBox="1"/>
          <p:nvPr/>
        </p:nvSpPr>
        <p:spPr>
          <a:xfrm>
            <a:off x="6306979" y="4373532"/>
            <a:ext cx="4517498" cy="824733"/>
          </a:xfrm>
          <a:prstGeom prst="rect">
            <a:avLst/>
          </a:prstGeom>
        </p:spPr>
        <p:txBody>
          <a:bodyPr lIns="0" tIns="0" rIns="0" bIns="0" rtlCol="0" anchor="t">
            <a:spAutoFit/>
          </a:bodyPr>
          <a:lstStyle/>
          <a:p>
            <a:pPr algn="ctr">
              <a:lnSpc>
                <a:spcPts val="3359"/>
              </a:lnSpc>
            </a:pPr>
            <a:r>
              <a:rPr lang="en-US" sz="2400">
                <a:solidFill>
                  <a:srgbClr val="2D262A"/>
                </a:solidFill>
                <a:latin typeface="Montserrat Classic"/>
              </a:rPr>
              <a:t>Kişiselleştirilmiş Öneri Sistemini Güçlendirmek</a:t>
            </a:r>
          </a:p>
        </p:txBody>
      </p:sp>
      <p:sp>
        <p:nvSpPr>
          <p:cNvPr id="39" name="TextBox 39"/>
          <p:cNvSpPr txBox="1"/>
          <p:nvPr/>
        </p:nvSpPr>
        <p:spPr>
          <a:xfrm>
            <a:off x="1210918" y="6167113"/>
            <a:ext cx="4517498" cy="824733"/>
          </a:xfrm>
          <a:prstGeom prst="rect">
            <a:avLst/>
          </a:prstGeom>
        </p:spPr>
        <p:txBody>
          <a:bodyPr lIns="0" tIns="0" rIns="0" bIns="0" rtlCol="0" anchor="t">
            <a:spAutoFit/>
          </a:bodyPr>
          <a:lstStyle/>
          <a:p>
            <a:pPr algn="ctr">
              <a:lnSpc>
                <a:spcPts val="3359"/>
              </a:lnSpc>
            </a:pPr>
            <a:r>
              <a:rPr lang="en-US" sz="2400">
                <a:solidFill>
                  <a:srgbClr val="2D262A"/>
                </a:solidFill>
                <a:latin typeface="Montserrat Classic"/>
              </a:rPr>
              <a:t>Kullanıcı Geri Bildirimini Değerlendirmek</a:t>
            </a:r>
          </a:p>
        </p:txBody>
      </p:sp>
      <p:sp>
        <p:nvSpPr>
          <p:cNvPr id="40" name="TextBox 40"/>
          <p:cNvSpPr txBox="1"/>
          <p:nvPr/>
        </p:nvSpPr>
        <p:spPr>
          <a:xfrm>
            <a:off x="6306979" y="6167113"/>
            <a:ext cx="4517498" cy="824733"/>
          </a:xfrm>
          <a:prstGeom prst="rect">
            <a:avLst/>
          </a:prstGeom>
        </p:spPr>
        <p:txBody>
          <a:bodyPr lIns="0" tIns="0" rIns="0" bIns="0" rtlCol="0" anchor="t">
            <a:spAutoFit/>
          </a:bodyPr>
          <a:lstStyle/>
          <a:p>
            <a:pPr algn="ctr">
              <a:lnSpc>
                <a:spcPts val="3359"/>
              </a:lnSpc>
            </a:pPr>
            <a:r>
              <a:rPr lang="en-US" sz="2400">
                <a:solidFill>
                  <a:srgbClr val="2D262A"/>
                </a:solidFill>
                <a:latin typeface="Montserrat Classic"/>
              </a:rPr>
              <a:t>İçerik Kategorizasyonunu Güçlendirmek</a:t>
            </a:r>
          </a:p>
        </p:txBody>
      </p:sp>
      <p:sp>
        <p:nvSpPr>
          <p:cNvPr id="41" name="TextBox 41"/>
          <p:cNvSpPr txBox="1"/>
          <p:nvPr/>
        </p:nvSpPr>
        <p:spPr>
          <a:xfrm>
            <a:off x="1210918" y="7960693"/>
            <a:ext cx="4517498" cy="824733"/>
          </a:xfrm>
          <a:prstGeom prst="rect">
            <a:avLst/>
          </a:prstGeom>
        </p:spPr>
        <p:txBody>
          <a:bodyPr lIns="0" tIns="0" rIns="0" bIns="0" rtlCol="0" anchor="t">
            <a:spAutoFit/>
          </a:bodyPr>
          <a:lstStyle/>
          <a:p>
            <a:pPr algn="ctr">
              <a:lnSpc>
                <a:spcPts val="3359"/>
              </a:lnSpc>
            </a:pPr>
            <a:r>
              <a:rPr lang="en-US" sz="2400">
                <a:solidFill>
                  <a:srgbClr val="2D262A"/>
                </a:solidFill>
                <a:latin typeface="Montserrat Classic"/>
              </a:rPr>
              <a:t>Reklam ve Kampanya Stratejilerini Geliştirmek</a:t>
            </a:r>
          </a:p>
        </p:txBody>
      </p:sp>
      <p:sp>
        <p:nvSpPr>
          <p:cNvPr id="42" name="TextBox 42"/>
          <p:cNvSpPr txBox="1"/>
          <p:nvPr/>
        </p:nvSpPr>
        <p:spPr>
          <a:xfrm>
            <a:off x="6306979" y="7960693"/>
            <a:ext cx="4329779" cy="824733"/>
          </a:xfrm>
          <a:prstGeom prst="rect">
            <a:avLst/>
          </a:prstGeom>
        </p:spPr>
        <p:txBody>
          <a:bodyPr lIns="0" tIns="0" rIns="0" bIns="0" rtlCol="0" anchor="t">
            <a:spAutoFit/>
          </a:bodyPr>
          <a:lstStyle/>
          <a:p>
            <a:pPr algn="ctr">
              <a:lnSpc>
                <a:spcPts val="3359"/>
              </a:lnSpc>
            </a:pPr>
            <a:r>
              <a:rPr lang="en-US" sz="2400">
                <a:solidFill>
                  <a:srgbClr val="2D262A"/>
                </a:solidFill>
                <a:latin typeface="Montserrat Classic"/>
              </a:rPr>
              <a:t>Analitik Verileri İyi Kullanmak</a:t>
            </a:r>
          </a:p>
        </p:txBody>
      </p:sp>
      <p:sp>
        <p:nvSpPr>
          <p:cNvPr id="43" name="TextBox 43"/>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642556"/>
            <a:ext cx="2960370" cy="296037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11CA">
                <a:alpha val="49804"/>
              </a:srgbClr>
            </a:solidFill>
          </p:spPr>
          <p:txBody>
            <a:bodyPr/>
            <a:lstStyle/>
            <a:p>
              <a:endParaRPr lang="tr-TR"/>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080"/>
                </a:lnSpc>
              </a:pPr>
              <a:endParaRPr/>
            </a:p>
          </p:txBody>
        </p:sp>
      </p:grpSp>
      <p:grpSp>
        <p:nvGrpSpPr>
          <p:cNvPr id="5" name="Group 5"/>
          <p:cNvGrpSpPr/>
          <p:nvPr/>
        </p:nvGrpSpPr>
        <p:grpSpPr>
          <a:xfrm>
            <a:off x="4347989" y="2642556"/>
            <a:ext cx="2960370" cy="296037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B314">
                <a:alpha val="49804"/>
              </a:srgbClr>
            </a:solidFill>
          </p:spPr>
          <p:txBody>
            <a:bodyPr/>
            <a:lstStyle/>
            <a:p>
              <a:endParaRPr lang="tr-TR"/>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7664246" y="2642556"/>
            <a:ext cx="2960370" cy="296037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11CA">
                <a:alpha val="49804"/>
              </a:srgbClr>
            </a:solidFill>
          </p:spPr>
          <p:txBody>
            <a:bodyPr/>
            <a:lstStyle/>
            <a:p>
              <a:endParaRPr lang="tr-TR"/>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0971373" y="2642556"/>
            <a:ext cx="2960370" cy="296037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B314">
                <a:alpha val="49804"/>
              </a:srgbClr>
            </a:solidFill>
          </p:spPr>
          <p:txBody>
            <a:bodyPr/>
            <a:lstStyle/>
            <a:p>
              <a:endParaRPr lang="tr-TR"/>
            </a:p>
          </p:txBody>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020906" y="6297930"/>
            <a:ext cx="2960370" cy="2960370"/>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B314">
                <a:alpha val="49804"/>
              </a:srgbClr>
            </a:solidFill>
          </p:spPr>
          <p:txBody>
            <a:bodyPr/>
            <a:lstStyle/>
            <a:p>
              <a:endParaRPr lang="tr-TR"/>
            </a:p>
          </p:txBody>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4342321" y="6297930"/>
            <a:ext cx="2960370" cy="2960370"/>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11CA">
                <a:alpha val="49804"/>
              </a:srgbClr>
            </a:solidFill>
          </p:spPr>
          <p:txBody>
            <a:bodyPr/>
            <a:lstStyle/>
            <a:p>
              <a:endParaRPr lang="tr-TR"/>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7657753" y="6297930"/>
            <a:ext cx="2960370" cy="2960370"/>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B314">
                <a:alpha val="49804"/>
              </a:srgbClr>
            </a:solidFill>
          </p:spPr>
          <p:txBody>
            <a:bodyPr/>
            <a:lstStyle/>
            <a:p>
              <a:endParaRPr lang="tr-TR"/>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0978261" y="6297930"/>
            <a:ext cx="2960370" cy="296037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11CA">
                <a:alpha val="49804"/>
              </a:srgbClr>
            </a:solidFill>
          </p:spPr>
          <p:txBody>
            <a:bodyPr/>
            <a:lstStyle/>
            <a:p>
              <a:endParaRPr lang="tr-TR"/>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14285899" y="2642556"/>
            <a:ext cx="2960370" cy="2960370"/>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11CA">
                <a:alpha val="49804"/>
              </a:srgbClr>
            </a:solidFill>
          </p:spPr>
          <p:txBody>
            <a:bodyPr/>
            <a:lstStyle/>
            <a:p>
              <a:endParaRPr lang="tr-TR"/>
            </a:p>
          </p:txBody>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14300581" y="6297930"/>
            <a:ext cx="2960370" cy="2960370"/>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B314">
                <a:alpha val="49804"/>
              </a:srgbClr>
            </a:solidFill>
          </p:spPr>
          <p:txBody>
            <a:bodyPr/>
            <a:lstStyle/>
            <a:p>
              <a:endParaRPr lang="tr-TR"/>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2" name="Freeform 32"/>
          <p:cNvSpPr/>
          <p:nvPr/>
        </p:nvSpPr>
        <p:spPr>
          <a:xfrm rot="1242445" flipV="1">
            <a:off x="25953" y="5849550"/>
            <a:ext cx="1470861" cy="415518"/>
          </a:xfrm>
          <a:custGeom>
            <a:avLst/>
            <a:gdLst/>
            <a:ahLst/>
            <a:cxnLst/>
            <a:rect l="l" t="t" r="r" b="b"/>
            <a:pathLst>
              <a:path w="1470861" h="415518">
                <a:moveTo>
                  <a:pt x="0" y="415518"/>
                </a:moveTo>
                <a:lnTo>
                  <a:pt x="1470860" y="415518"/>
                </a:lnTo>
                <a:lnTo>
                  <a:pt x="1470860" y="0"/>
                </a:lnTo>
                <a:lnTo>
                  <a:pt x="0" y="0"/>
                </a:lnTo>
                <a:lnTo>
                  <a:pt x="0" y="41551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3" name="TextBox 33"/>
          <p:cNvSpPr txBox="1"/>
          <p:nvPr/>
        </p:nvSpPr>
        <p:spPr>
          <a:xfrm>
            <a:off x="5919525" y="1171575"/>
            <a:ext cx="6448950" cy="708787"/>
          </a:xfrm>
          <a:prstGeom prst="rect">
            <a:avLst/>
          </a:prstGeom>
        </p:spPr>
        <p:txBody>
          <a:bodyPr lIns="0" tIns="0" rIns="0" bIns="0" rtlCol="0" anchor="t">
            <a:spAutoFit/>
          </a:bodyPr>
          <a:lstStyle/>
          <a:p>
            <a:pPr algn="ctr">
              <a:lnSpc>
                <a:spcPts val="5264"/>
              </a:lnSpc>
            </a:pPr>
            <a:r>
              <a:rPr lang="en-US" sz="5600">
                <a:solidFill>
                  <a:srgbClr val="1211CA"/>
                </a:solidFill>
                <a:latin typeface="Montserrat Heavy"/>
              </a:rPr>
              <a:t>How Might</a:t>
            </a:r>
          </a:p>
        </p:txBody>
      </p:sp>
      <p:sp>
        <p:nvSpPr>
          <p:cNvPr id="34" name="TextBox 34"/>
          <p:cNvSpPr txBox="1"/>
          <p:nvPr/>
        </p:nvSpPr>
        <p:spPr>
          <a:xfrm>
            <a:off x="5919525" y="1805559"/>
            <a:ext cx="6448950" cy="708787"/>
          </a:xfrm>
          <a:prstGeom prst="rect">
            <a:avLst/>
          </a:prstGeom>
        </p:spPr>
        <p:txBody>
          <a:bodyPr lIns="0" tIns="0" rIns="0" bIns="0" rtlCol="0" anchor="t">
            <a:spAutoFit/>
          </a:bodyPr>
          <a:lstStyle/>
          <a:p>
            <a:pPr algn="ctr">
              <a:lnSpc>
                <a:spcPts val="5264"/>
              </a:lnSpc>
            </a:pPr>
            <a:r>
              <a:rPr lang="en-US" sz="5600">
                <a:solidFill>
                  <a:srgbClr val="F9B314"/>
                </a:solidFill>
                <a:latin typeface="Montserrat Heavy"/>
              </a:rPr>
              <a:t>We?</a:t>
            </a:r>
          </a:p>
        </p:txBody>
      </p:sp>
      <p:sp>
        <p:nvSpPr>
          <p:cNvPr id="35" name="TextBox 35"/>
          <p:cNvSpPr txBox="1"/>
          <p:nvPr/>
        </p:nvSpPr>
        <p:spPr>
          <a:xfrm>
            <a:off x="1020906" y="3395733"/>
            <a:ext cx="2958558" cy="1406392"/>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Classic"/>
              </a:rPr>
              <a:t>Nasıl kullanıcıların doğru içeriği daha hızlı bulmalarını sağlayabiliriz?</a:t>
            </a:r>
          </a:p>
        </p:txBody>
      </p:sp>
      <p:sp>
        <p:nvSpPr>
          <p:cNvPr id="36" name="TextBox 36"/>
          <p:cNvSpPr txBox="1"/>
          <p:nvPr/>
        </p:nvSpPr>
        <p:spPr>
          <a:xfrm>
            <a:off x="4348895" y="3185941"/>
            <a:ext cx="2958558" cy="1758784"/>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Nasıl kullanıcıların içerik bulma sürecini daha eğlenceli ve etkileşimli hale getirebiliriz?</a:t>
            </a:r>
          </a:p>
        </p:txBody>
      </p:sp>
      <p:sp>
        <p:nvSpPr>
          <p:cNvPr id="37" name="TextBox 37"/>
          <p:cNvSpPr txBox="1"/>
          <p:nvPr/>
        </p:nvSpPr>
        <p:spPr>
          <a:xfrm>
            <a:off x="7665152" y="2833549"/>
            <a:ext cx="2958558" cy="2463568"/>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Classic"/>
              </a:rPr>
              <a:t>Nasıl kullanıcıların geçmiş izleme davranışlarını daha etkili bir şekilde analiz ederek onlara daha alakalı içerik önerileri sunabiliriz?</a:t>
            </a:r>
          </a:p>
        </p:txBody>
      </p:sp>
      <p:sp>
        <p:nvSpPr>
          <p:cNvPr id="38" name="TextBox 38"/>
          <p:cNvSpPr txBox="1"/>
          <p:nvPr/>
        </p:nvSpPr>
        <p:spPr>
          <a:xfrm>
            <a:off x="10971373" y="3267529"/>
            <a:ext cx="2958558" cy="1758784"/>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Classic"/>
              </a:rPr>
              <a:t>Nasıl kullanıcıların ilgi alanlarına dair daha fazla geri bildirim alarak onları daha iyi anlayabiliriz?</a:t>
            </a:r>
          </a:p>
        </p:txBody>
      </p:sp>
      <p:sp>
        <p:nvSpPr>
          <p:cNvPr id="39" name="TextBox 39"/>
          <p:cNvSpPr txBox="1"/>
          <p:nvPr/>
        </p:nvSpPr>
        <p:spPr>
          <a:xfrm>
            <a:off x="14286805" y="3619921"/>
            <a:ext cx="2958558" cy="1054001"/>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Classic"/>
              </a:rPr>
              <a:t>Nasıl kullanıcılara daha kişiselleştirilmiş bir deneyim sunabiliriz?</a:t>
            </a:r>
          </a:p>
        </p:txBody>
      </p:sp>
      <p:sp>
        <p:nvSpPr>
          <p:cNvPr id="40" name="TextBox 40"/>
          <p:cNvSpPr txBox="1"/>
          <p:nvPr/>
        </p:nvSpPr>
        <p:spPr>
          <a:xfrm>
            <a:off x="14301487" y="6746706"/>
            <a:ext cx="2958558" cy="1758784"/>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Classic"/>
              </a:rPr>
              <a:t>Nasıl kullanıcıların yeni ve popüler içeriklere daha kolay ulaşmalarını sağlayan araçlar sunabiliriz?</a:t>
            </a:r>
          </a:p>
        </p:txBody>
      </p:sp>
      <p:sp>
        <p:nvSpPr>
          <p:cNvPr id="41" name="TextBox 41"/>
          <p:cNvSpPr txBox="1"/>
          <p:nvPr/>
        </p:nvSpPr>
        <p:spPr>
          <a:xfrm>
            <a:off x="10979167" y="6874910"/>
            <a:ext cx="2958558" cy="1758784"/>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Classic"/>
              </a:rPr>
              <a:t>Nasıl kullanıcıların içeriği daha iyi değerlendirebilmesi için yardımcı olacak araçlar oluşturabiliriz?</a:t>
            </a:r>
          </a:p>
        </p:txBody>
      </p:sp>
      <p:sp>
        <p:nvSpPr>
          <p:cNvPr id="42" name="TextBox 42"/>
          <p:cNvSpPr txBox="1"/>
          <p:nvPr/>
        </p:nvSpPr>
        <p:spPr>
          <a:xfrm>
            <a:off x="7658658" y="6698714"/>
            <a:ext cx="2958558" cy="2111176"/>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Classic"/>
              </a:rPr>
              <a:t>Nasıl kullanıcıların içerikleri keşfederken daha fazla bilgi alabilmelerine olanak tanıyan araçlar sunabiliriz?</a:t>
            </a:r>
          </a:p>
        </p:txBody>
      </p:sp>
      <p:sp>
        <p:nvSpPr>
          <p:cNvPr id="43" name="TextBox 43"/>
          <p:cNvSpPr txBox="1"/>
          <p:nvPr/>
        </p:nvSpPr>
        <p:spPr>
          <a:xfrm>
            <a:off x="4343226" y="6746706"/>
            <a:ext cx="2958558" cy="1758784"/>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Classic"/>
              </a:rPr>
              <a:t>Nasıl kullanıcılara içerikleri filtrelemek ve kategorize etmek için olanak tanıyan araçlar sunabiliriz?</a:t>
            </a:r>
          </a:p>
        </p:txBody>
      </p:sp>
      <p:sp>
        <p:nvSpPr>
          <p:cNvPr id="44" name="TextBox 44"/>
          <p:cNvSpPr txBox="1"/>
          <p:nvPr/>
        </p:nvSpPr>
        <p:spPr>
          <a:xfrm>
            <a:off x="1020906" y="6522518"/>
            <a:ext cx="2958558" cy="2463568"/>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Classic"/>
              </a:rPr>
              <a:t>Nasıl kullanıcıların içeriği bulma sürecinde kararsızlık yaşamadan kolayca tercihlerini belirlemelerini sağlayabiliriz?</a:t>
            </a:r>
          </a:p>
        </p:txBody>
      </p:sp>
      <p:sp>
        <p:nvSpPr>
          <p:cNvPr id="45" name="Freeform 45"/>
          <p:cNvSpPr/>
          <p:nvPr/>
        </p:nvSpPr>
        <p:spPr>
          <a:xfrm rot="-7000749" flipV="1">
            <a:off x="4571232" y="9528743"/>
            <a:ext cx="1470861" cy="415518"/>
          </a:xfrm>
          <a:custGeom>
            <a:avLst/>
            <a:gdLst/>
            <a:ahLst/>
            <a:cxnLst/>
            <a:rect l="l" t="t" r="r" b="b"/>
            <a:pathLst>
              <a:path w="1470861" h="415518">
                <a:moveTo>
                  <a:pt x="0" y="415518"/>
                </a:moveTo>
                <a:lnTo>
                  <a:pt x="1470860" y="415518"/>
                </a:lnTo>
                <a:lnTo>
                  <a:pt x="1470860" y="0"/>
                </a:lnTo>
                <a:lnTo>
                  <a:pt x="0" y="0"/>
                </a:lnTo>
                <a:lnTo>
                  <a:pt x="0" y="41551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00955" y="2212450"/>
            <a:ext cx="2758345" cy="245871"/>
            <a:chOff x="0" y="0"/>
            <a:chExt cx="726478" cy="64756"/>
          </a:xfrm>
        </p:grpSpPr>
        <p:sp>
          <p:nvSpPr>
            <p:cNvPr id="3" name="Freeform 3"/>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4" name="TextBox 4"/>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556075"/>
            <a:ext cx="7995077" cy="86843"/>
            <a:chOff x="0" y="0"/>
            <a:chExt cx="2105699" cy="22872"/>
          </a:xfrm>
        </p:grpSpPr>
        <p:sp>
          <p:nvSpPr>
            <p:cNvPr id="6" name="Freeform 6"/>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7" name="TextBox 7"/>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227488" y="2859531"/>
            <a:ext cx="9031812" cy="6398769"/>
          </a:xfrm>
          <a:custGeom>
            <a:avLst/>
            <a:gdLst/>
            <a:ahLst/>
            <a:cxnLst/>
            <a:rect l="l" t="t" r="r" b="b"/>
            <a:pathLst>
              <a:path w="9031812" h="6398769">
                <a:moveTo>
                  <a:pt x="0" y="0"/>
                </a:moveTo>
                <a:lnTo>
                  <a:pt x="9031812" y="0"/>
                </a:lnTo>
                <a:lnTo>
                  <a:pt x="9031812" y="6398769"/>
                </a:lnTo>
                <a:lnTo>
                  <a:pt x="0" y="6398769"/>
                </a:lnTo>
                <a:lnTo>
                  <a:pt x="0" y="0"/>
                </a:lnTo>
                <a:close/>
              </a:path>
            </a:pathLst>
          </a:custGeom>
          <a:blipFill>
            <a:blip r:embed="rId2"/>
            <a:stretch>
              <a:fillRect/>
            </a:stretch>
          </a:blipFill>
        </p:spPr>
        <p:txBody>
          <a:bodyPr/>
          <a:lstStyle/>
          <a:p>
            <a:endParaRPr lang="tr-TR"/>
          </a:p>
        </p:txBody>
      </p:sp>
      <p:sp>
        <p:nvSpPr>
          <p:cNvPr id="9" name="TextBox 9"/>
          <p:cNvSpPr txBox="1"/>
          <p:nvPr/>
        </p:nvSpPr>
        <p:spPr>
          <a:xfrm>
            <a:off x="14500955" y="751315"/>
            <a:ext cx="2758345" cy="1261044"/>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Crazy 8's</a:t>
            </a:r>
          </a:p>
          <a:p>
            <a:pPr algn="r">
              <a:lnSpc>
                <a:spcPts val="5040"/>
              </a:lnSpc>
            </a:pPr>
            <a:r>
              <a:rPr lang="en-US" sz="3600">
                <a:solidFill>
                  <a:srgbClr val="101010"/>
                </a:solidFill>
                <a:latin typeface="Montserrat Classic Bold"/>
              </a:rPr>
              <a:t>1</a:t>
            </a:r>
          </a:p>
        </p:txBody>
      </p:sp>
      <p:sp>
        <p:nvSpPr>
          <p:cNvPr id="10" name="TextBox 10"/>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grpSp>
        <p:nvGrpSpPr>
          <p:cNvPr id="11" name="Group 11"/>
          <p:cNvGrpSpPr/>
          <p:nvPr/>
        </p:nvGrpSpPr>
        <p:grpSpPr>
          <a:xfrm>
            <a:off x="1028700" y="4030091"/>
            <a:ext cx="4057650" cy="405765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11CA">
                <a:alpha val="49804"/>
              </a:srgbClr>
            </a:solidFill>
          </p:spPr>
          <p:txBody>
            <a:bodyPr/>
            <a:lstStyle/>
            <a:p>
              <a:endParaRPr lang="tr-TR"/>
            </a:p>
          </p:txBody>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028700" y="4346051"/>
            <a:ext cx="4055167" cy="3368578"/>
          </a:xfrm>
          <a:prstGeom prst="rect">
            <a:avLst/>
          </a:prstGeom>
        </p:spPr>
        <p:txBody>
          <a:bodyPr lIns="0" tIns="0" rIns="0" bIns="0" rtlCol="0" anchor="t">
            <a:spAutoFit/>
          </a:bodyPr>
          <a:lstStyle/>
          <a:p>
            <a:pPr algn="ctr">
              <a:lnSpc>
                <a:spcPts val="3837"/>
              </a:lnSpc>
              <a:spcBef>
                <a:spcPct val="0"/>
              </a:spcBef>
            </a:pPr>
            <a:r>
              <a:rPr lang="en-US" sz="2741">
                <a:solidFill>
                  <a:srgbClr val="000000"/>
                </a:solidFill>
                <a:latin typeface="Montserrat Classic"/>
              </a:rPr>
              <a:t>Nasıl kullanıcıların içeriği bulma sürecinde kararsızlık yaşamadan kolayca tercihlerini belirlemelerini sağlayabiliriz?</a:t>
            </a:r>
          </a:p>
        </p:txBody>
      </p:sp>
      <p:sp>
        <p:nvSpPr>
          <p:cNvPr id="15" name="Freeform 15"/>
          <p:cNvSpPr/>
          <p:nvPr/>
        </p:nvSpPr>
        <p:spPr>
          <a:xfrm rot="-1093242">
            <a:off x="5443204" y="7039681"/>
            <a:ext cx="2427431" cy="685749"/>
          </a:xfrm>
          <a:custGeom>
            <a:avLst/>
            <a:gdLst/>
            <a:ahLst/>
            <a:cxnLst/>
            <a:rect l="l" t="t" r="r" b="b"/>
            <a:pathLst>
              <a:path w="2427431" h="685749">
                <a:moveTo>
                  <a:pt x="0" y="0"/>
                </a:moveTo>
                <a:lnTo>
                  <a:pt x="2427430" y="0"/>
                </a:lnTo>
                <a:lnTo>
                  <a:pt x="2427430" y="685749"/>
                </a:lnTo>
                <a:lnTo>
                  <a:pt x="0" y="6857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00955" y="2212450"/>
            <a:ext cx="2758345" cy="245871"/>
            <a:chOff x="0" y="0"/>
            <a:chExt cx="726478" cy="64756"/>
          </a:xfrm>
        </p:grpSpPr>
        <p:sp>
          <p:nvSpPr>
            <p:cNvPr id="3" name="Freeform 3"/>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txBody>
            <a:bodyPr/>
            <a:lstStyle/>
            <a:p>
              <a:endParaRPr lang="tr-TR"/>
            </a:p>
          </p:txBody>
        </p:sp>
        <p:sp>
          <p:nvSpPr>
            <p:cNvPr id="4" name="TextBox 4"/>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556075"/>
            <a:ext cx="7995077" cy="86843"/>
            <a:chOff x="0" y="0"/>
            <a:chExt cx="2105699" cy="22872"/>
          </a:xfrm>
        </p:grpSpPr>
        <p:sp>
          <p:nvSpPr>
            <p:cNvPr id="6" name="Freeform 6"/>
            <p:cNvSpPr/>
            <p:nvPr/>
          </p:nvSpPr>
          <p:spPr>
            <a:xfrm>
              <a:off x="0" y="0"/>
              <a:ext cx="2105699" cy="22872"/>
            </a:xfrm>
            <a:custGeom>
              <a:avLst/>
              <a:gdLst/>
              <a:ahLst/>
              <a:cxnLst/>
              <a:rect l="l" t="t" r="r" b="b"/>
              <a:pathLst>
                <a:path w="2105699" h="22872">
                  <a:moveTo>
                    <a:pt x="0" y="0"/>
                  </a:moveTo>
                  <a:lnTo>
                    <a:pt x="2105699" y="0"/>
                  </a:lnTo>
                  <a:lnTo>
                    <a:pt x="2105699" y="22872"/>
                  </a:lnTo>
                  <a:lnTo>
                    <a:pt x="0" y="22872"/>
                  </a:lnTo>
                  <a:close/>
                </a:path>
              </a:pathLst>
            </a:custGeom>
            <a:solidFill>
              <a:srgbClr val="F9B314"/>
            </a:solidFill>
          </p:spPr>
          <p:txBody>
            <a:bodyPr/>
            <a:lstStyle/>
            <a:p>
              <a:endParaRPr lang="tr-TR"/>
            </a:p>
          </p:txBody>
        </p:sp>
        <p:sp>
          <p:nvSpPr>
            <p:cNvPr id="7" name="TextBox 7"/>
            <p:cNvSpPr txBox="1"/>
            <p:nvPr/>
          </p:nvSpPr>
          <p:spPr>
            <a:xfrm>
              <a:off x="0" y="-38100"/>
              <a:ext cx="2105699" cy="6097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1093242">
            <a:off x="5413148" y="6979569"/>
            <a:ext cx="2427431" cy="685749"/>
          </a:xfrm>
          <a:custGeom>
            <a:avLst/>
            <a:gdLst/>
            <a:ahLst/>
            <a:cxnLst/>
            <a:rect l="l" t="t" r="r" b="b"/>
            <a:pathLst>
              <a:path w="2427431" h="685749">
                <a:moveTo>
                  <a:pt x="0" y="0"/>
                </a:moveTo>
                <a:lnTo>
                  <a:pt x="2427431" y="0"/>
                </a:lnTo>
                <a:lnTo>
                  <a:pt x="2427431" y="685749"/>
                </a:lnTo>
                <a:lnTo>
                  <a:pt x="0" y="685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9" name="Group 9"/>
          <p:cNvGrpSpPr/>
          <p:nvPr/>
        </p:nvGrpSpPr>
        <p:grpSpPr>
          <a:xfrm>
            <a:off x="1028700" y="4030091"/>
            <a:ext cx="3997538" cy="3997538"/>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11CA">
                <a:alpha val="49804"/>
              </a:srgbClr>
            </a:solidFill>
          </p:spPr>
          <p:txBody>
            <a:bodyPr/>
            <a:lstStyle/>
            <a:p>
              <a:endParaRPr lang="tr-TR"/>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8227488" y="2859531"/>
            <a:ext cx="9031812" cy="6498197"/>
          </a:xfrm>
          <a:custGeom>
            <a:avLst/>
            <a:gdLst/>
            <a:ahLst/>
            <a:cxnLst/>
            <a:rect l="l" t="t" r="r" b="b"/>
            <a:pathLst>
              <a:path w="9031812" h="6498197">
                <a:moveTo>
                  <a:pt x="0" y="0"/>
                </a:moveTo>
                <a:lnTo>
                  <a:pt x="9031812" y="0"/>
                </a:lnTo>
                <a:lnTo>
                  <a:pt x="9031812" y="6498197"/>
                </a:lnTo>
                <a:lnTo>
                  <a:pt x="0" y="6498197"/>
                </a:lnTo>
                <a:lnTo>
                  <a:pt x="0" y="0"/>
                </a:lnTo>
                <a:close/>
              </a:path>
            </a:pathLst>
          </a:custGeom>
          <a:blipFill>
            <a:blip r:embed="rId4"/>
            <a:stretch>
              <a:fillRect/>
            </a:stretch>
          </a:blipFill>
        </p:spPr>
        <p:txBody>
          <a:bodyPr/>
          <a:lstStyle/>
          <a:p>
            <a:endParaRPr lang="tr-TR"/>
          </a:p>
        </p:txBody>
      </p:sp>
      <p:sp>
        <p:nvSpPr>
          <p:cNvPr id="13" name="TextBox 13"/>
          <p:cNvSpPr txBox="1"/>
          <p:nvPr/>
        </p:nvSpPr>
        <p:spPr>
          <a:xfrm>
            <a:off x="14500955" y="751315"/>
            <a:ext cx="2758345" cy="1261044"/>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Crazy 8's</a:t>
            </a:r>
          </a:p>
          <a:p>
            <a:pPr algn="r">
              <a:lnSpc>
                <a:spcPts val="5040"/>
              </a:lnSpc>
            </a:pPr>
            <a:r>
              <a:rPr lang="en-US" sz="3600">
                <a:solidFill>
                  <a:srgbClr val="101010"/>
                </a:solidFill>
                <a:latin typeface="Montserrat Classic Bold"/>
              </a:rPr>
              <a:t>2</a:t>
            </a:r>
          </a:p>
        </p:txBody>
      </p:sp>
      <p:sp>
        <p:nvSpPr>
          <p:cNvPr id="14" name="TextBox 14"/>
          <p:cNvSpPr txBox="1"/>
          <p:nvPr/>
        </p:nvSpPr>
        <p:spPr>
          <a:xfrm>
            <a:off x="1028700" y="981075"/>
            <a:ext cx="8115300" cy="405699"/>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Patika.dev&amp;Timus Product Management Bootcamp</a:t>
            </a:r>
          </a:p>
        </p:txBody>
      </p:sp>
      <p:sp>
        <p:nvSpPr>
          <p:cNvPr id="15" name="TextBox 15"/>
          <p:cNvSpPr txBox="1"/>
          <p:nvPr/>
        </p:nvSpPr>
        <p:spPr>
          <a:xfrm>
            <a:off x="1029923" y="4652781"/>
            <a:ext cx="3995092" cy="2358291"/>
          </a:xfrm>
          <a:prstGeom prst="rect">
            <a:avLst/>
          </a:prstGeom>
        </p:spPr>
        <p:txBody>
          <a:bodyPr lIns="0" tIns="0" rIns="0" bIns="0" rtlCol="0" anchor="t">
            <a:spAutoFit/>
          </a:bodyPr>
          <a:lstStyle/>
          <a:p>
            <a:pPr algn="ctr">
              <a:lnSpc>
                <a:spcPts val="3781"/>
              </a:lnSpc>
              <a:spcBef>
                <a:spcPct val="0"/>
              </a:spcBef>
            </a:pPr>
            <a:r>
              <a:rPr lang="en-US" sz="2700">
                <a:solidFill>
                  <a:srgbClr val="000000"/>
                </a:solidFill>
                <a:latin typeface="Montserrat Classic"/>
              </a:rPr>
              <a:t>Nasıl kullanıcılara içerikleri filtrelemek ve kategorize etmek için olanak tanıyan araçlar sunabiliriz?</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1080</Words>
  <Application>Microsoft Macintosh PowerPoint</Application>
  <PresentationFormat>Özel</PresentationFormat>
  <Paragraphs>118</Paragraphs>
  <Slides>16</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16</vt:i4>
      </vt:variant>
    </vt:vector>
  </HeadingPairs>
  <TitlesOfParts>
    <vt:vector size="24" baseType="lpstr">
      <vt:lpstr>Montserrat Ultra-Bold</vt:lpstr>
      <vt:lpstr>Arial</vt:lpstr>
      <vt:lpstr>Montserrat Heavy</vt:lpstr>
      <vt:lpstr>Montserrat Classic</vt:lpstr>
      <vt:lpstr>Montserrat Bold</vt:lpstr>
      <vt:lpstr>Montserrat Classic Bold</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Patika.dev&amp;Timus</dc:title>
  <cp:lastModifiedBy>Hilal Fatma Gul Nisanci</cp:lastModifiedBy>
  <cp:revision>2</cp:revision>
  <dcterms:created xsi:type="dcterms:W3CDTF">2006-08-16T00:00:00Z</dcterms:created>
  <dcterms:modified xsi:type="dcterms:W3CDTF">2023-12-12T19:15:10Z</dcterms:modified>
  <dc:identifier>DAF2qRU9ryg</dc:identifier>
</cp:coreProperties>
</file>